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96" r:id="rId2"/>
    <p:sldId id="931" r:id="rId3"/>
    <p:sldId id="947" r:id="rId4"/>
    <p:sldId id="949" r:id="rId5"/>
    <p:sldId id="940" r:id="rId6"/>
    <p:sldId id="941" r:id="rId7"/>
    <p:sldId id="942" r:id="rId8"/>
    <p:sldId id="944" r:id="rId9"/>
    <p:sldId id="946" r:id="rId10"/>
    <p:sldId id="935" r:id="rId11"/>
    <p:sldId id="950" r:id="rId12"/>
    <p:sldId id="951" r:id="rId13"/>
    <p:sldId id="953" r:id="rId14"/>
    <p:sldId id="945" r:id="rId15"/>
    <p:sldId id="948" r:id="rId16"/>
    <p:sldId id="937" r:id="rId17"/>
    <p:sldId id="954" r:id="rId18"/>
    <p:sldId id="943" r:id="rId19"/>
    <p:sldId id="934" r:id="rId20"/>
    <p:sldId id="952" r:id="rId21"/>
    <p:sldId id="932" r:id="rId22"/>
    <p:sldId id="933" r:id="rId23"/>
    <p:sldId id="936" r:id="rId24"/>
    <p:sldId id="939" r:id="rId25"/>
    <p:sldId id="938" r:id="rId26"/>
    <p:sldId id="8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FAC8E-2C8C-45B6-B4C8-822D64D35254}">
          <p14:sldIdLst>
            <p14:sldId id="896"/>
            <p14:sldId id="931"/>
            <p14:sldId id="947"/>
            <p14:sldId id="949"/>
            <p14:sldId id="940"/>
            <p14:sldId id="941"/>
            <p14:sldId id="942"/>
            <p14:sldId id="944"/>
            <p14:sldId id="946"/>
            <p14:sldId id="935"/>
            <p14:sldId id="950"/>
            <p14:sldId id="951"/>
            <p14:sldId id="953"/>
            <p14:sldId id="945"/>
            <p14:sldId id="948"/>
            <p14:sldId id="937"/>
            <p14:sldId id="954"/>
            <p14:sldId id="943"/>
            <p14:sldId id="934"/>
            <p14:sldId id="952"/>
            <p14:sldId id="932"/>
            <p14:sldId id="933"/>
            <p14:sldId id="936"/>
            <p14:sldId id="939"/>
            <p14:sldId id="938"/>
            <p14:sldId id="8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11893"/>
    <a:srgbClr val="00B0F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varScale="1">
        <p:scale>
          <a:sx n="105" d="100"/>
          <a:sy n="105" d="100"/>
        </p:scale>
        <p:origin x="216"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2BA58-5E7B-4FA5-8093-6050DDF325F9}" type="datetimeFigureOut">
              <a:rPr lang="en-GB" smtClean="0"/>
              <a:t>16/07/2024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FC678-6ACF-43F8-A5AB-DFD3E1472F23}" type="slidenum">
              <a:rPr lang="en-GB" smtClean="0"/>
              <a:t>‹#›</a:t>
            </a:fld>
            <a:endParaRPr lang="en-GB"/>
          </a:p>
        </p:txBody>
      </p:sp>
    </p:spTree>
    <p:extLst>
      <p:ext uri="{BB962C8B-B14F-4D97-AF65-F5344CB8AC3E}">
        <p14:creationId xmlns:p14="http://schemas.microsoft.com/office/powerpoint/2010/main" val="13276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 Docking pose prediction success (%) for selected methods for 193 crystal structures of SARS-CoV-2 </a:t>
            </a:r>
            <a:r>
              <a:rPr lang="en-GB" dirty="0" err="1">
                <a:effectLst/>
              </a:rPr>
              <a:t>M</a:t>
            </a:r>
            <a:r>
              <a:rPr lang="en-GB" baseline="30000" dirty="0" err="1">
                <a:effectLst/>
              </a:rPr>
              <a:t>pro</a:t>
            </a:r>
            <a:r>
              <a:rPr lang="en-GB" dirty="0">
                <a:effectLst/>
              </a:rPr>
              <a:t>. For each column, the upper part represents the ability of methods to identify poses with </a:t>
            </a:r>
            <a:r>
              <a:rPr lang="en-GB" dirty="0" err="1">
                <a:effectLst/>
              </a:rPr>
              <a:t>rmsd</a:t>
            </a:r>
            <a:r>
              <a:rPr lang="en-GB" dirty="0">
                <a:effectLst/>
              </a:rPr>
              <a:t> &lt; 2 </a:t>
            </a:r>
            <a:r>
              <a:rPr lang="en-GB" dirty="0" err="1">
                <a:effectLst/>
              </a:rPr>
              <a:t>Å</a:t>
            </a:r>
            <a:r>
              <a:rPr lang="en-GB" dirty="0">
                <a:effectLst/>
              </a:rPr>
              <a:t>, while the lower part represents ability of methods to identify a pose with </a:t>
            </a:r>
            <a:r>
              <a:rPr lang="en-GB" dirty="0" err="1">
                <a:effectLst/>
              </a:rPr>
              <a:t>rmsd</a:t>
            </a:r>
            <a:r>
              <a:rPr lang="en-GB" dirty="0">
                <a:effectLst/>
              </a:rPr>
              <a:t> &lt; 2 </a:t>
            </a:r>
            <a:r>
              <a:rPr lang="en-GB" dirty="0" err="1">
                <a:effectLst/>
              </a:rPr>
              <a:t>Å</a:t>
            </a:r>
            <a:r>
              <a:rPr lang="en-GB" dirty="0">
                <a:effectLst/>
              </a:rPr>
              <a:t> as the lowest energy pose. (A) All 193 crystal structures, (B) 108 crystal structures with covalently bound ligands, (C) 85 crystal structures with noncovalently bound ligands, (D) 51 crystal structures with noncovalently bound ligands excluding surface bound ligands.</a:t>
            </a:r>
          </a:p>
          <a:p>
            <a:br>
              <a:rPr lang="en-GB" dirty="0"/>
            </a:br>
            <a:endParaRPr lang="en-US" dirty="0"/>
          </a:p>
        </p:txBody>
      </p:sp>
      <p:sp>
        <p:nvSpPr>
          <p:cNvPr id="4" name="Slide Number Placeholder 3"/>
          <p:cNvSpPr>
            <a:spLocks noGrp="1"/>
          </p:cNvSpPr>
          <p:nvPr>
            <p:ph type="sldNum" sz="quarter" idx="5"/>
          </p:nvPr>
        </p:nvSpPr>
        <p:spPr/>
        <p:txBody>
          <a:bodyPr/>
          <a:lstStyle/>
          <a:p>
            <a:fld id="{DC4FC678-6ACF-43F8-A5AB-DFD3E1472F23}" type="slidenum">
              <a:rPr lang="en-GB" smtClean="0"/>
              <a:t>17</a:t>
            </a:fld>
            <a:endParaRPr lang="en-GB"/>
          </a:p>
        </p:txBody>
      </p:sp>
    </p:spTree>
    <p:extLst>
      <p:ext uri="{BB962C8B-B14F-4D97-AF65-F5344CB8AC3E}">
        <p14:creationId xmlns:p14="http://schemas.microsoft.com/office/powerpoint/2010/main" val="91880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crystal water clash with docked structure, manually moved crystal water in E</a:t>
            </a:r>
          </a:p>
        </p:txBody>
      </p:sp>
      <p:sp>
        <p:nvSpPr>
          <p:cNvPr id="4" name="Slide Number Placeholder 3"/>
          <p:cNvSpPr>
            <a:spLocks noGrp="1"/>
          </p:cNvSpPr>
          <p:nvPr>
            <p:ph type="sldNum" sz="quarter" idx="5"/>
          </p:nvPr>
        </p:nvSpPr>
        <p:spPr/>
        <p:txBody>
          <a:bodyPr/>
          <a:lstStyle/>
          <a:p>
            <a:fld id="{DC4FC678-6ACF-43F8-A5AB-DFD3E1472F23}" type="slidenum">
              <a:rPr lang="en-GB" smtClean="0"/>
              <a:t>18</a:t>
            </a:fld>
            <a:endParaRPr lang="en-GB"/>
          </a:p>
        </p:txBody>
      </p:sp>
    </p:spTree>
    <p:extLst>
      <p:ext uri="{BB962C8B-B14F-4D97-AF65-F5344CB8AC3E}">
        <p14:creationId xmlns:p14="http://schemas.microsoft.com/office/powerpoint/2010/main" val="4135601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16/07/2024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56988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16/07/2024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77617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16/07/2024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04930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416969" y="1151930"/>
            <a:ext cx="7358063" cy="2321719"/>
          </a:xfrm>
          <a:prstGeom prst="rect">
            <a:avLst/>
          </a:prstGeom>
        </p:spPr>
        <p:txBody>
          <a:bodyPr lIns="71437" tIns="71437" rIns="71437" bIns="71437" anchor="b">
            <a:noAutofit/>
          </a:bodyPr>
          <a:lstStyle>
            <a:lvl1pPr defTabSz="410766">
              <a:defRPr sz="5900">
                <a:latin typeface="Helvetica Neue"/>
                <a:ea typeface="Helvetica Neue"/>
                <a:cs typeface="Helvetica Neue"/>
                <a:sym typeface="Helvetica Neue"/>
              </a:defRPr>
            </a:lvl1pPr>
          </a:lstStyle>
          <a:p>
            <a:r>
              <a:t>Title Text</a:t>
            </a:r>
          </a:p>
        </p:txBody>
      </p:sp>
      <p:sp>
        <p:nvSpPr>
          <p:cNvPr id="118" name="Body Level One…"/>
          <p:cNvSpPr txBox="1">
            <a:spLocks noGrp="1"/>
          </p:cNvSpPr>
          <p:nvPr>
            <p:ph type="body" sz="quarter" idx="1"/>
          </p:nvPr>
        </p:nvSpPr>
        <p:spPr>
          <a:xfrm>
            <a:off x="2416969" y="3536156"/>
            <a:ext cx="7358063" cy="794743"/>
          </a:xfrm>
          <a:prstGeom prst="rect">
            <a:avLst/>
          </a:prstGeom>
        </p:spPr>
        <p:txBody>
          <a:bodyPr lIns="71437" tIns="71437" rIns="71437" bIns="71437" anchor="t">
            <a:noAutofit/>
          </a:bodyPr>
          <a:lstStyle>
            <a:lvl1pPr marL="0" indent="0" algn="ctr" defTabSz="410766">
              <a:spcBef>
                <a:spcPts val="0"/>
              </a:spcBef>
              <a:buSzTx/>
              <a:buNone/>
              <a:defRPr sz="2500"/>
            </a:lvl1pPr>
            <a:lvl2pPr marL="0" indent="0" algn="ctr" defTabSz="410766">
              <a:spcBef>
                <a:spcPts val="0"/>
              </a:spcBef>
              <a:buSzTx/>
              <a:buNone/>
              <a:defRPr sz="2500"/>
            </a:lvl2pPr>
            <a:lvl3pPr marL="0" indent="0" algn="ctr" defTabSz="410766">
              <a:spcBef>
                <a:spcPts val="0"/>
              </a:spcBef>
              <a:buSzTx/>
              <a:buNone/>
              <a:defRPr sz="2500"/>
            </a:lvl3pPr>
            <a:lvl4pPr marL="0" indent="0" algn="ctr" defTabSz="410766">
              <a:spcBef>
                <a:spcPts val="0"/>
              </a:spcBef>
              <a:buSzTx/>
              <a:buNone/>
              <a:defRPr sz="2500"/>
            </a:lvl4pPr>
            <a:lvl5pPr marL="0" indent="0" algn="ctr" defTabSz="410766">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67907" y="6509742"/>
            <a:ext cx="247257" cy="251321"/>
          </a:xfrm>
          <a:prstGeom prst="rect">
            <a:avLst/>
          </a:prstGeom>
        </p:spPr>
        <p:txBody>
          <a:bodyPr lIns="71437" tIns="71437" rIns="71437" bIns="71437"/>
          <a:lstStyle>
            <a:lvl1pPr defTabSz="410766">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0711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16/07/2024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5114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BB3D43-DDAD-425C-8C41-4E0BF3F66190}" type="datetimeFigureOut">
              <a:rPr lang="en-GB" smtClean="0"/>
              <a:t>16/07/2024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045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BB3D43-DDAD-425C-8C41-4E0BF3F66190}" type="datetimeFigureOut">
              <a:rPr lang="en-GB" smtClean="0"/>
              <a:t>16/07/2024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187323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BB3D43-DDAD-425C-8C41-4E0BF3F66190}" type="datetimeFigureOut">
              <a:rPr lang="en-GB" smtClean="0"/>
              <a:t>16/07/2024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1052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BB3D43-DDAD-425C-8C41-4E0BF3F66190}" type="datetimeFigureOut">
              <a:rPr lang="en-GB" smtClean="0"/>
              <a:t>16/07/2024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7001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B3D43-DDAD-425C-8C41-4E0BF3F66190}" type="datetimeFigureOut">
              <a:rPr lang="en-GB" smtClean="0"/>
              <a:t>16/07/2024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2409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16/07/2024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4313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16/07/2024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73527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B3D43-DDAD-425C-8C41-4E0BF3F66190}" type="datetimeFigureOut">
              <a:rPr lang="en-GB" smtClean="0"/>
              <a:t>16/07/2024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AD4F4-5BA4-40A8-8499-FBAEFA815092}" type="slidenum">
              <a:rPr lang="en-GB" smtClean="0"/>
              <a:t>‹#›</a:t>
            </a:fld>
            <a:endParaRPr lang="en-GB"/>
          </a:p>
        </p:txBody>
      </p:sp>
    </p:spTree>
    <p:extLst>
      <p:ext uri="{BB962C8B-B14F-4D97-AF65-F5344CB8AC3E}">
        <p14:creationId xmlns:p14="http://schemas.microsoft.com/office/powerpoint/2010/main" val="22069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journal/bioorganic-and-medicinal-chemistry"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www.sciencedirect.com/journal/bioorganic-and-medicinal-chemistry/vol/24/issue/2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www.ncbi.nlm.nih.gov/entrez/eutils/elink.fcgi?dbfrom=pubmed&amp;retmode=ref&amp;cmd=prlinks&amp;id=194995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0D864-B097-A544-2652-53164151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5" name="Titolo 2">
            <a:extLst>
              <a:ext uri="{FF2B5EF4-FFF2-40B4-BE49-F238E27FC236}">
                <a16:creationId xmlns:a16="http://schemas.microsoft.com/office/drawing/2014/main" id="{0F467044-6601-6620-0E3B-02101ED3AAF1}"/>
              </a:ext>
            </a:extLst>
          </p:cNvPr>
          <p:cNvSpPr txBox="1">
            <a:spLocks/>
          </p:cNvSpPr>
          <p:nvPr/>
        </p:nvSpPr>
        <p:spPr>
          <a:xfrm>
            <a:off x="1114565" y="788479"/>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5400" b="1" i="0" u="none" strike="noStrike" kern="1200" cap="none" spc="0" normalizeH="0" baseline="0" noProof="0">
                <a:ln>
                  <a:noFill/>
                </a:ln>
                <a:solidFill>
                  <a:srgbClr val="297FD5">
                    <a:lumMod val="50000"/>
                  </a:srgbClr>
                </a:solidFill>
                <a:effectLst/>
                <a:uLnTx/>
                <a:uFillTx/>
                <a:latin typeface="Helvetica" pitchFamily="2" charset="0"/>
                <a:ea typeface="+mj-ea"/>
                <a:cs typeface="+mj-cs"/>
              </a:rPr>
              <a:t>Simulation of Biomolecules</a:t>
            </a:r>
            <a:endParaRPr kumimoji="0" lang="it-CH" sz="54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endParaRPr>
          </a:p>
        </p:txBody>
      </p:sp>
      <p:sp>
        <p:nvSpPr>
          <p:cNvPr id="7" name="Sottotitolo 3">
            <a:extLst>
              <a:ext uri="{FF2B5EF4-FFF2-40B4-BE49-F238E27FC236}">
                <a16:creationId xmlns:a16="http://schemas.microsoft.com/office/drawing/2014/main" id="{ED20DD8C-6A61-333F-7E65-1C79C7812C03}"/>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3200" b="1" i="0" u="none" strike="noStrike" kern="1200" cap="none" spc="0" normalizeH="0" baseline="0" noProof="0" dirty="0">
                <a:ln>
                  <a:noFill/>
                </a:ln>
                <a:solidFill>
                  <a:prstClr val="black"/>
                </a:solidFill>
                <a:effectLst/>
                <a:uLnTx/>
                <a:uFillTx/>
                <a:latin typeface="Helvetica" pitchFamily="2" charset="0"/>
                <a:ea typeface="+mn-ea"/>
                <a:cs typeface="+mn-cs"/>
              </a:rPr>
              <a:t>2024 CCP5 Summer School</a:t>
            </a:r>
          </a:p>
        </p:txBody>
      </p:sp>
      <p:sp>
        <p:nvSpPr>
          <p:cNvPr id="8" name="Sottotitolo 3">
            <a:extLst>
              <a:ext uri="{FF2B5EF4-FFF2-40B4-BE49-F238E27FC236}">
                <a16:creationId xmlns:a16="http://schemas.microsoft.com/office/drawing/2014/main" id="{A9E8B71D-03A1-AE81-CDB9-53CAD898BBF2}"/>
              </a:ext>
            </a:extLst>
          </p:cNvPr>
          <p:cNvSpPr txBox="1">
            <a:spLocks/>
          </p:cNvSpPr>
          <p:nvPr/>
        </p:nvSpPr>
        <p:spPr>
          <a:xfrm>
            <a:off x="2250885"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Matteo Degiacomi</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Durham University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matteo.t.degiacomi@durham.ac.uk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9" name="Sottotitolo 3">
            <a:extLst>
              <a:ext uri="{FF2B5EF4-FFF2-40B4-BE49-F238E27FC236}">
                <a16:creationId xmlns:a16="http://schemas.microsoft.com/office/drawing/2014/main" id="{DF77CBAF-68A0-3905-FC61-0A07811CE2A1}"/>
              </a:ext>
            </a:extLst>
          </p:cNvPr>
          <p:cNvSpPr txBox="1">
            <a:spLocks/>
          </p:cNvSpPr>
          <p:nvPr/>
        </p:nvSpPr>
        <p:spPr>
          <a:xfrm>
            <a:off x="6240584"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Antonia Mey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University of Edinburgh</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antonia.mey@ed.ac.uk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0" name="Titolo 2">
            <a:extLst>
              <a:ext uri="{FF2B5EF4-FFF2-40B4-BE49-F238E27FC236}">
                <a16:creationId xmlns:a16="http://schemas.microsoft.com/office/drawing/2014/main" id="{C3188C9C-69C4-8D9B-CA7C-B0297C68F4E2}"/>
              </a:ext>
            </a:extLst>
          </p:cNvPr>
          <p:cNvSpPr txBox="1">
            <a:spLocks/>
          </p:cNvSpPr>
          <p:nvPr/>
        </p:nvSpPr>
        <p:spPr>
          <a:xfrm>
            <a:off x="1116838" y="1994846"/>
            <a:ext cx="10417791" cy="1305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38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rPr>
              <a:t>Docking*</a:t>
            </a:r>
          </a:p>
        </p:txBody>
      </p:sp>
      <p:pic>
        <p:nvPicPr>
          <p:cNvPr id="11" name="Image" descr="Image">
            <a:extLst>
              <a:ext uri="{FF2B5EF4-FFF2-40B4-BE49-F238E27FC236}">
                <a16:creationId xmlns:a16="http://schemas.microsoft.com/office/drawing/2014/main" id="{FEA15AF8-F668-C5D6-6C4C-CA747D32A351}"/>
              </a:ext>
            </a:extLst>
          </p:cNvPr>
          <p:cNvPicPr>
            <a:picLocks noChangeAspect="1"/>
          </p:cNvPicPr>
          <p:nvPr/>
        </p:nvPicPr>
        <p:blipFill>
          <a:blip r:embed="rId3"/>
          <a:stretch>
            <a:fillRect/>
          </a:stretch>
        </p:blipFill>
        <p:spPr>
          <a:xfrm>
            <a:off x="9034819" y="2067558"/>
            <a:ext cx="3055972" cy="2731749"/>
          </a:xfrm>
          <a:prstGeom prst="rect">
            <a:avLst/>
          </a:prstGeom>
          <a:ln w="12700">
            <a:miter lim="400000"/>
          </a:ln>
        </p:spPr>
      </p:pic>
      <p:sp>
        <p:nvSpPr>
          <p:cNvPr id="2" name="TextBox 1">
            <a:extLst>
              <a:ext uri="{FF2B5EF4-FFF2-40B4-BE49-F238E27FC236}">
                <a16:creationId xmlns:a16="http://schemas.microsoft.com/office/drawing/2014/main" id="{5306A8EA-2096-556F-C1B1-4C5737F78535}"/>
              </a:ext>
            </a:extLst>
          </p:cNvPr>
          <p:cNvSpPr txBox="1"/>
          <p:nvPr/>
        </p:nvSpPr>
        <p:spPr>
          <a:xfrm>
            <a:off x="3428981" y="4316153"/>
            <a:ext cx="5878725" cy="369332"/>
          </a:xfrm>
          <a:prstGeom prst="rect">
            <a:avLst/>
          </a:prstGeom>
          <a:noFill/>
        </p:spPr>
        <p:txBody>
          <a:bodyPr wrap="none" rtlCol="0">
            <a:spAutoFit/>
          </a:bodyPr>
          <a:lstStyle/>
          <a:p>
            <a:r>
              <a:rPr lang="en-US" dirty="0">
                <a:latin typeface="Helvetica" pitchFamily="2" charset="0"/>
              </a:rPr>
              <a:t>*Some material adapted from Dr Agnieszka </a:t>
            </a:r>
            <a:r>
              <a:rPr lang="en-US" dirty="0" err="1">
                <a:latin typeface="Helvetica" pitchFamily="2" charset="0"/>
              </a:rPr>
              <a:t>Bronowska</a:t>
            </a:r>
            <a:r>
              <a:rPr lang="en-US" dirty="0">
                <a:latin typeface="Helvetica" pitchFamily="2" charset="0"/>
              </a:rPr>
              <a:t> </a:t>
            </a:r>
          </a:p>
        </p:txBody>
      </p:sp>
    </p:spTree>
    <p:extLst>
      <p:ext uri="{BB962C8B-B14F-4D97-AF65-F5344CB8AC3E}">
        <p14:creationId xmlns:p14="http://schemas.microsoft.com/office/powerpoint/2010/main" val="410534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Allowing protein and ligand flexibility is often better</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pic>
        <p:nvPicPr>
          <p:cNvPr id="10242" name="Picture 2" descr="Fig 1">
            <a:extLst>
              <a:ext uri="{FF2B5EF4-FFF2-40B4-BE49-F238E27FC236}">
                <a16:creationId xmlns:a16="http://schemas.microsoft.com/office/drawing/2014/main" id="{C297793E-FBA4-7D8A-6F5A-99F59EDDF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07" y="1489964"/>
            <a:ext cx="9252257" cy="447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7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Flexibility increases compute time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pic>
        <p:nvPicPr>
          <p:cNvPr id="5" name="Picture 4">
            <a:extLst>
              <a:ext uri="{FF2B5EF4-FFF2-40B4-BE49-F238E27FC236}">
                <a16:creationId xmlns:a16="http://schemas.microsoft.com/office/drawing/2014/main" id="{4C835FBD-A27A-E8B1-61BA-CA554BB45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24" y="3429000"/>
            <a:ext cx="3951460" cy="2966562"/>
          </a:xfrm>
          <a:prstGeom prst="rect">
            <a:avLst/>
          </a:prstGeom>
        </p:spPr>
      </p:pic>
      <p:sp>
        <p:nvSpPr>
          <p:cNvPr id="6" name="TextBox 5">
            <a:extLst>
              <a:ext uri="{FF2B5EF4-FFF2-40B4-BE49-F238E27FC236}">
                <a16:creationId xmlns:a16="http://schemas.microsoft.com/office/drawing/2014/main" id="{3D2DD651-C91F-A591-1AF4-D4E2951DE305}"/>
              </a:ext>
            </a:extLst>
          </p:cNvPr>
          <p:cNvSpPr txBox="1"/>
          <p:nvPr/>
        </p:nvSpPr>
        <p:spPr>
          <a:xfrm>
            <a:off x="8034528" y="3150160"/>
            <a:ext cx="2094548" cy="369332"/>
          </a:xfrm>
          <a:prstGeom prst="rect">
            <a:avLst/>
          </a:prstGeom>
          <a:noFill/>
        </p:spPr>
        <p:txBody>
          <a:bodyPr wrap="none" rtlCol="0">
            <a:spAutoFit/>
          </a:bodyPr>
          <a:lstStyle/>
          <a:p>
            <a:r>
              <a:rPr lang="en-US" dirty="0"/>
              <a:t>Simulated annealing</a:t>
            </a:r>
          </a:p>
        </p:txBody>
      </p:sp>
      <p:pic>
        <p:nvPicPr>
          <p:cNvPr id="7" name="Main graphic">
            <a:extLst>
              <a:ext uri="{FF2B5EF4-FFF2-40B4-BE49-F238E27FC236}">
                <a16:creationId xmlns:a16="http://schemas.microsoft.com/office/drawing/2014/main" id="{FEBB23A8-DC12-41C4-E22E-A62D15CF9AEE}"/>
              </a:ext>
            </a:extLst>
          </p:cNvPr>
          <p:cNvPicPr/>
          <p:nvPr/>
        </p:nvPicPr>
        <p:blipFill rotWithShape="1">
          <a:blip r:embed="rId3"/>
          <a:srcRect l="60360" t="8559" r="1879" b="54775"/>
          <a:stretch/>
        </p:blipFill>
        <p:spPr>
          <a:xfrm>
            <a:off x="7496215" y="1077740"/>
            <a:ext cx="2793833" cy="2072420"/>
          </a:xfrm>
          <a:prstGeom prst="rect">
            <a:avLst/>
          </a:prstGeom>
          <a:ln>
            <a:noFill/>
          </a:ln>
        </p:spPr>
      </p:pic>
      <p:sp>
        <p:nvSpPr>
          <p:cNvPr id="9" name="TextBox 8">
            <a:extLst>
              <a:ext uri="{FF2B5EF4-FFF2-40B4-BE49-F238E27FC236}">
                <a16:creationId xmlns:a16="http://schemas.microsoft.com/office/drawing/2014/main" id="{9A663E8A-FCF0-7ECE-04A2-4C64739315A1}"/>
              </a:ext>
            </a:extLst>
          </p:cNvPr>
          <p:cNvSpPr txBox="1"/>
          <p:nvPr/>
        </p:nvSpPr>
        <p:spPr>
          <a:xfrm>
            <a:off x="938784" y="6337117"/>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2023, 63, 7, 1982–1998</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81A6CEE-D576-FFDC-3E92-DCED98000022}"/>
              </a:ext>
            </a:extLst>
          </p:cNvPr>
          <p:cNvPicPr>
            <a:picLocks noChangeAspect="1"/>
          </p:cNvPicPr>
          <p:nvPr/>
        </p:nvPicPr>
        <p:blipFill>
          <a:blip r:embed="rId4"/>
          <a:stretch>
            <a:fillRect/>
          </a:stretch>
        </p:blipFill>
        <p:spPr>
          <a:xfrm>
            <a:off x="1179576" y="1154345"/>
            <a:ext cx="3951460" cy="3243511"/>
          </a:xfrm>
          <a:prstGeom prst="rect">
            <a:avLst/>
          </a:prstGeom>
        </p:spPr>
      </p:pic>
      <p:sp>
        <p:nvSpPr>
          <p:cNvPr id="12" name="TextBox 11">
            <a:extLst>
              <a:ext uri="{FF2B5EF4-FFF2-40B4-BE49-F238E27FC236}">
                <a16:creationId xmlns:a16="http://schemas.microsoft.com/office/drawing/2014/main" id="{DC33FEA2-AE66-A026-95BF-7CDE52D60545}"/>
              </a:ext>
            </a:extLst>
          </p:cNvPr>
          <p:cNvSpPr txBox="1"/>
          <p:nvPr/>
        </p:nvSpPr>
        <p:spPr>
          <a:xfrm>
            <a:off x="1717820" y="4567267"/>
            <a:ext cx="4036804" cy="1600438"/>
          </a:xfrm>
          <a:prstGeom prst="rect">
            <a:avLst/>
          </a:prstGeom>
          <a:noFill/>
        </p:spPr>
        <p:txBody>
          <a:bodyPr wrap="square">
            <a:spAutoFit/>
          </a:bodyPr>
          <a:lstStyle/>
          <a:p>
            <a:r>
              <a:rPr lang="en-GB" sz="1400" dirty="0">
                <a:effectLst/>
                <a:highlight>
                  <a:srgbClr val="FFFFFF"/>
                </a:highlight>
                <a:latin typeface="Calibri" panose="020F0502020204030204" pitchFamily="34" charset="0"/>
                <a:cs typeface="Calibri" panose="020F0502020204030204" pitchFamily="34" charset="0"/>
              </a:rPr>
              <a:t>N=T360/</a:t>
            </a:r>
            <a:r>
              <a:rPr lang="en-GB" sz="1400" dirty="0" err="1">
                <a:effectLst/>
                <a:highlight>
                  <a:srgbClr val="FFFFFF"/>
                </a:highlight>
                <a:latin typeface="Calibri" panose="020F0502020204030204" pitchFamily="34" charset="0"/>
                <a:cs typeface="Calibri" panose="020F0502020204030204" pitchFamily="34" charset="0"/>
              </a:rPr>
              <a:t>i</a:t>
            </a:r>
            <a:r>
              <a:rPr lang="en-GB" sz="1400" dirty="0">
                <a:effectLst/>
                <a:highlight>
                  <a:srgbClr val="FFFFFF"/>
                </a:highlight>
                <a:latin typeface="Calibri" panose="020F0502020204030204" pitchFamily="34" charset="0"/>
                <a:cs typeface="Calibri" panose="020F0502020204030204" pitchFamily="34" charset="0"/>
              </a:rPr>
              <a:t> </a:t>
            </a:r>
          </a:p>
          <a:p>
            <a:r>
              <a:rPr lang="en-GB" sz="1400" dirty="0">
                <a:effectLst/>
                <a:highlight>
                  <a:srgbClr val="FFFFFF"/>
                </a:highlight>
                <a:latin typeface="Calibri" panose="020F0502020204030204" pitchFamily="34" charset="0"/>
                <a:cs typeface="Calibri" panose="020F0502020204030204" pitchFamily="34" charset="0"/>
              </a:rPr>
              <a:t>N: number of conformations </a:t>
            </a:r>
          </a:p>
          <a:p>
            <a:r>
              <a:rPr lang="en-GB" sz="1400" dirty="0">
                <a:effectLst/>
                <a:highlight>
                  <a:srgbClr val="FFFFFF"/>
                </a:highlight>
                <a:latin typeface="Calibri" panose="020F0502020204030204" pitchFamily="34" charset="0"/>
                <a:cs typeface="Calibri" panose="020F0502020204030204" pitchFamily="34" charset="0"/>
              </a:rPr>
              <a:t>T: number of </a:t>
            </a:r>
            <a:r>
              <a:rPr lang="en-GB" sz="1400" dirty="0" err="1">
                <a:effectLst/>
                <a:highlight>
                  <a:srgbClr val="FFFFFF"/>
                </a:highlight>
                <a:latin typeface="Calibri" panose="020F0502020204030204" pitchFamily="34" charset="0"/>
                <a:cs typeface="Calibri" panose="020F0502020204030204" pitchFamily="34" charset="0"/>
              </a:rPr>
              <a:t>rotable</a:t>
            </a:r>
            <a:r>
              <a:rPr lang="en-GB" sz="1400" dirty="0">
                <a:effectLst/>
                <a:highlight>
                  <a:srgbClr val="FFFFFF"/>
                </a:highlight>
                <a:latin typeface="Calibri" panose="020F0502020204030204" pitchFamily="34" charset="0"/>
                <a:cs typeface="Calibri" panose="020F0502020204030204" pitchFamily="34" charset="0"/>
              </a:rPr>
              <a:t> bonds I: incremental degrees </a:t>
            </a:r>
          </a:p>
          <a:p>
            <a:r>
              <a:rPr lang="en-GB" sz="1400" b="1" dirty="0">
                <a:effectLst/>
                <a:highlight>
                  <a:srgbClr val="FFFFFF"/>
                </a:highlight>
                <a:latin typeface="Calibri" panose="020F0502020204030204" pitchFamily="34" charset="0"/>
                <a:cs typeface="Calibri" panose="020F0502020204030204" pitchFamily="34" charset="0"/>
              </a:rPr>
              <a:t>Typical drug </a:t>
            </a:r>
            <a:r>
              <a:rPr lang="en-GB" sz="1400" b="1" dirty="0" err="1">
                <a:effectLst/>
                <a:highlight>
                  <a:srgbClr val="FFFFFF"/>
                </a:highlight>
                <a:latin typeface="Calibri" panose="020F0502020204030204" pitchFamily="34" charset="0"/>
                <a:cs typeface="Calibri" panose="020F0502020204030204" pitchFamily="34" charset="0"/>
              </a:rPr>
              <a:t>molecle</a:t>
            </a:r>
            <a:endParaRPr lang="en-GB" sz="1400" dirty="0">
              <a:effectLst/>
              <a:highlight>
                <a:srgbClr val="FFFFFF"/>
              </a:highlight>
              <a:latin typeface="Calibri" panose="020F0502020204030204" pitchFamily="34" charset="0"/>
              <a:cs typeface="Calibri" panose="020F0502020204030204" pitchFamily="34" charset="0"/>
            </a:endParaRPr>
          </a:p>
          <a:p>
            <a:r>
              <a:rPr lang="en-GB" sz="1400" dirty="0">
                <a:effectLst/>
                <a:highlight>
                  <a:srgbClr val="FFFFFF"/>
                </a:highlight>
                <a:latin typeface="Calibri" panose="020F0502020204030204" pitchFamily="34" charset="0"/>
                <a:cs typeface="Calibri" panose="020F0502020204030204" pitchFamily="34" charset="0"/>
              </a:rPr>
              <a:t>10 </a:t>
            </a:r>
            <a:r>
              <a:rPr lang="en-GB" sz="1400" dirty="0" err="1">
                <a:effectLst/>
                <a:highlight>
                  <a:srgbClr val="FFFFFF"/>
                </a:highlight>
                <a:latin typeface="Calibri" panose="020F0502020204030204" pitchFamily="34" charset="0"/>
                <a:cs typeface="Calibri" panose="020F0502020204030204" pitchFamily="34" charset="0"/>
              </a:rPr>
              <a:t>rotable</a:t>
            </a:r>
            <a:r>
              <a:rPr lang="en-GB" sz="1400" dirty="0">
                <a:effectLst/>
                <a:highlight>
                  <a:srgbClr val="FFFFFF"/>
                </a:highlight>
                <a:latin typeface="Calibri" panose="020F0502020204030204" pitchFamily="34" charset="0"/>
                <a:cs typeface="Calibri" panose="020F0502020204030204" pitchFamily="34" charset="0"/>
              </a:rPr>
              <a:t> bonds</a:t>
            </a:r>
            <a:br>
              <a:rPr lang="en-GB" sz="1400" dirty="0">
                <a:effectLst/>
                <a:highlight>
                  <a:srgbClr val="FFFFFF"/>
                </a:highlight>
                <a:latin typeface="Calibri" panose="020F0502020204030204" pitchFamily="34" charset="0"/>
                <a:cs typeface="Calibri" panose="020F0502020204030204" pitchFamily="34" charset="0"/>
              </a:rPr>
            </a:br>
            <a:r>
              <a:rPr lang="en-GB" sz="1400" dirty="0">
                <a:effectLst/>
                <a:highlight>
                  <a:srgbClr val="FFFFFF"/>
                </a:highlight>
                <a:latin typeface="Calibri" panose="020F0502020204030204" pitchFamily="34" charset="0"/>
                <a:cs typeface="Calibri" panose="020F0502020204030204" pitchFamily="34" charset="0"/>
              </a:rPr>
              <a:t>30</a:t>
            </a:r>
            <a:r>
              <a:rPr lang="en-GB" sz="1400" baseline="30000" dirty="0">
                <a:effectLst/>
                <a:highlight>
                  <a:srgbClr val="FFFFFF"/>
                </a:highlight>
                <a:latin typeface="Calibri" panose="020F0502020204030204" pitchFamily="34" charset="0"/>
                <a:cs typeface="Calibri" panose="020F0502020204030204" pitchFamily="34" charset="0"/>
              </a:rPr>
              <a:t>o</a:t>
            </a:r>
            <a:r>
              <a:rPr lang="en-GB" sz="1400" dirty="0">
                <a:effectLst/>
                <a:highlight>
                  <a:srgbClr val="FFFFFF"/>
                </a:highlight>
                <a:latin typeface="Calibri" panose="020F0502020204030204" pitchFamily="34" charset="0"/>
                <a:cs typeface="Calibri" panose="020F0502020204030204" pitchFamily="34" charset="0"/>
              </a:rPr>
              <a:t> increments (discrete) </a:t>
            </a:r>
          </a:p>
          <a:p>
            <a:r>
              <a:rPr lang="en-GB" sz="1400" b="1" i="1" dirty="0">
                <a:solidFill>
                  <a:srgbClr val="C00000"/>
                </a:solidFill>
                <a:effectLst/>
                <a:highlight>
                  <a:srgbClr val="FFFFFF"/>
                </a:highlight>
                <a:latin typeface="Calibri" panose="020F0502020204030204" pitchFamily="34" charset="0"/>
                <a:cs typeface="Calibri" panose="020F0502020204030204" pitchFamily="34" charset="0"/>
              </a:rPr>
              <a:t>10</a:t>
            </a:r>
            <a:r>
              <a:rPr lang="en-GB" sz="1400" b="1" i="1" baseline="30000" dirty="0">
                <a:solidFill>
                  <a:srgbClr val="C00000"/>
                </a:solidFill>
                <a:effectLst/>
                <a:highlight>
                  <a:srgbClr val="FFFFFF"/>
                </a:highlight>
                <a:latin typeface="Calibri" panose="020F0502020204030204" pitchFamily="34" charset="0"/>
                <a:cs typeface="Calibri" panose="020F0502020204030204" pitchFamily="34" charset="0"/>
              </a:rPr>
              <a:t>12 </a:t>
            </a:r>
            <a:r>
              <a:rPr lang="en-GB" sz="1400" b="1" i="1" dirty="0">
                <a:solidFill>
                  <a:srgbClr val="C00000"/>
                </a:solidFill>
                <a:effectLst/>
                <a:highlight>
                  <a:srgbClr val="FFFFFF"/>
                </a:highlight>
                <a:latin typeface="Calibri" panose="020F0502020204030204" pitchFamily="34" charset="0"/>
                <a:cs typeface="Calibri" panose="020F0502020204030204" pitchFamily="34" charset="0"/>
              </a:rPr>
              <a:t>plausible conformations!</a:t>
            </a:r>
            <a:r>
              <a:rPr lang="en-GB" sz="1400" b="1" i="1" dirty="0">
                <a:effectLst/>
                <a:highlight>
                  <a:srgbClr val="FFFFFF"/>
                </a:highlight>
                <a:latin typeface="Calibri" panose="020F0502020204030204" pitchFamily="34" charset="0"/>
                <a:cs typeface="Calibri" panose="020F0502020204030204" pitchFamily="34" charset="0"/>
              </a:rPr>
              <a:t> </a:t>
            </a:r>
            <a:endParaRPr lang="en-GB" sz="1400" dirty="0">
              <a:effectLst/>
              <a:highlight>
                <a:srgbClr val="FFFFFF"/>
              </a:highligh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EF7CD7C-382C-93F6-918C-5EA253412900}"/>
              </a:ext>
            </a:extLst>
          </p:cNvPr>
          <p:cNvSpPr txBox="1"/>
          <p:nvPr/>
        </p:nvSpPr>
        <p:spPr>
          <a:xfrm>
            <a:off x="4828032" y="6341740"/>
            <a:ext cx="60960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sgt.cnag.cat</a:t>
            </a:r>
            <a:r>
              <a:rPr lang="en-US" sz="1400" dirty="0">
                <a:solidFill>
                  <a:schemeClr val="bg1">
                    <a:lumMod val="65000"/>
                  </a:schemeClr>
                </a:solidFill>
              </a:rPr>
              <a:t>/www/presentations/files/slides/20110112_Docking.pdf</a:t>
            </a:r>
          </a:p>
        </p:txBody>
      </p:sp>
    </p:spTree>
    <p:extLst>
      <p:ext uri="{BB962C8B-B14F-4D97-AF65-F5344CB8AC3E}">
        <p14:creationId xmlns:p14="http://schemas.microsoft.com/office/powerpoint/2010/main" val="32830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docking output generates multiple poses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646331"/>
          </a:xfrm>
          <a:prstGeom prst="rect">
            <a:avLst/>
          </a:prstGeom>
          <a:noFill/>
        </p:spPr>
        <p:txBody>
          <a:bodyPr wrap="square" rtlCol="0">
            <a:spAutoFit/>
          </a:bodyPr>
          <a:lstStyle/>
          <a:p>
            <a:r>
              <a:rPr lang="en-US" sz="3600" dirty="0"/>
              <a:t>Example output, what does it mean?</a:t>
            </a:r>
            <a:endParaRPr lang="en-US" sz="3600" b="1" dirty="0"/>
          </a:p>
        </p:txBody>
      </p:sp>
    </p:spTree>
    <p:extLst>
      <p:ext uri="{BB962C8B-B14F-4D97-AF65-F5344CB8AC3E}">
        <p14:creationId xmlns:p14="http://schemas.microsoft.com/office/powerpoint/2010/main" val="91559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Template docking and cross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646331"/>
          </a:xfrm>
          <a:prstGeom prst="rect">
            <a:avLst/>
          </a:prstGeom>
          <a:noFill/>
        </p:spPr>
        <p:txBody>
          <a:bodyPr wrap="square" rtlCol="0">
            <a:spAutoFit/>
          </a:bodyPr>
          <a:lstStyle/>
          <a:p>
            <a:r>
              <a:rPr lang="en-US" sz="3600" dirty="0"/>
              <a:t>Example output, what does it mean?</a:t>
            </a:r>
            <a:endParaRPr lang="en-US" sz="3600" b="1" dirty="0"/>
          </a:p>
        </p:txBody>
      </p:sp>
    </p:spTree>
    <p:extLst>
      <p:ext uri="{BB962C8B-B14F-4D97-AF65-F5344CB8AC3E}">
        <p14:creationId xmlns:p14="http://schemas.microsoft.com/office/powerpoint/2010/main" val="118488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Docked structures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pic>
        <p:nvPicPr>
          <p:cNvPr id="5" name="Picture 4" descr="A chart of a cow&#10;&#10;Description automatically generated with medium confidence">
            <a:extLst>
              <a:ext uri="{FF2B5EF4-FFF2-40B4-BE49-F238E27FC236}">
                <a16:creationId xmlns:a16="http://schemas.microsoft.com/office/drawing/2014/main" id="{39899DAC-A216-65BF-52F6-F52826B5A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033" y="1195754"/>
            <a:ext cx="7772400" cy="2633012"/>
          </a:xfrm>
          <a:prstGeom prst="rect">
            <a:avLst/>
          </a:prstGeom>
        </p:spPr>
      </p:pic>
      <p:pic>
        <p:nvPicPr>
          <p:cNvPr id="8" name="Picture 7" descr="A diagram of a molecule&#10;&#10;Description automatically generated">
            <a:extLst>
              <a:ext uri="{FF2B5EF4-FFF2-40B4-BE49-F238E27FC236}">
                <a16:creationId xmlns:a16="http://schemas.microsoft.com/office/drawing/2014/main" id="{A84CBCA5-634E-AE1D-3A4E-76D577C7C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786" y="3582676"/>
            <a:ext cx="2840820" cy="2972054"/>
          </a:xfrm>
          <a:prstGeom prst="rect">
            <a:avLst/>
          </a:prstGeom>
        </p:spPr>
      </p:pic>
      <p:pic>
        <p:nvPicPr>
          <p:cNvPr id="10" name="Picture 9" descr="A diagram of a molecule&#10;&#10;Description automatically generated">
            <a:extLst>
              <a:ext uri="{FF2B5EF4-FFF2-40B4-BE49-F238E27FC236}">
                <a16:creationId xmlns:a16="http://schemas.microsoft.com/office/drawing/2014/main" id="{6AB932A6-7832-BF69-4B35-C0DC3379A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565" y="3582676"/>
            <a:ext cx="3882771" cy="2908330"/>
          </a:xfrm>
          <a:prstGeom prst="rect">
            <a:avLst/>
          </a:prstGeom>
        </p:spPr>
      </p:pic>
    </p:spTree>
    <p:extLst>
      <p:ext uri="{BB962C8B-B14F-4D97-AF65-F5344CB8AC3E}">
        <p14:creationId xmlns:p14="http://schemas.microsoft.com/office/powerpoint/2010/main" val="356127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pic>
        <p:nvPicPr>
          <p:cNvPr id="13314" name="Picture 2">
            <a:extLst>
              <a:ext uri="{FF2B5EF4-FFF2-40B4-BE49-F238E27FC236}">
                <a16:creationId xmlns:a16="http://schemas.microsoft.com/office/drawing/2014/main" id="{4A4591F0-DC8D-DBD2-41B7-1819B9D9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1" y="1573160"/>
            <a:ext cx="7083552" cy="4120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5A9035-65E3-A364-86E3-7B12526F80FC}"/>
              </a:ext>
            </a:extLst>
          </p:cNvPr>
          <p:cNvSpPr txBox="1"/>
          <p:nvPr/>
        </p:nvSpPr>
        <p:spPr>
          <a:xfrm>
            <a:off x="5096256" y="6319280"/>
            <a:ext cx="6096000" cy="523220"/>
          </a:xfrm>
          <a:prstGeom prst="rect">
            <a:avLst/>
          </a:prstGeom>
          <a:noFill/>
        </p:spPr>
        <p:txBody>
          <a:bodyPr wrap="square">
            <a:spAutoFit/>
          </a:bodyPr>
          <a:lstStyle/>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3" tooltip="Go to Bioorganic &amp; Medicinal Chemistry on ScienceDirect">
                  <a:extLst>
                    <a:ext uri="{A12FA001-AC4F-418D-AE19-62706E023703}">
                      <ahyp:hlinkClr xmlns:ahyp="http://schemas.microsoft.com/office/drawing/2018/hyperlinkcolor" val="tx"/>
                    </a:ext>
                  </a:extLst>
                </a:hlinkClick>
              </a:rPr>
              <a:t>Bioorganic &amp; Medicinal Chemistry</a:t>
            </a:r>
            <a:endParaRPr lang="en-GB" sz="1400" b="0" i="0" u="none" strike="noStrike" dirty="0">
              <a:solidFill>
                <a:schemeClr val="bg1">
                  <a:lumMod val="65000"/>
                </a:schemeClr>
              </a:solidFill>
              <a:effectLst/>
              <a:latin typeface="Calibri" panose="020F0502020204030204" pitchFamily="34" charset="0"/>
              <a:cs typeface="Calibri" panose="020F0502020204030204" pitchFamily="34" charset="0"/>
            </a:endParaRPr>
          </a:p>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4" tooltip="Go to table of contents for this volume/issue">
                  <a:extLst>
                    <a:ext uri="{A12FA001-AC4F-418D-AE19-62706E023703}">
                      <ahyp:hlinkClr xmlns:ahyp="http://schemas.microsoft.com/office/drawing/2018/hyperlinkcolor" val="tx"/>
                    </a:ext>
                  </a:extLst>
                </a:hlinkClick>
              </a:rPr>
              <a:t>Volume 24, Issue 20</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 15 October 2016, Pages 4890-4899</a:t>
            </a:r>
          </a:p>
        </p:txBody>
      </p:sp>
    </p:spTree>
    <p:extLst>
      <p:ext uri="{BB962C8B-B14F-4D97-AF65-F5344CB8AC3E}">
        <p14:creationId xmlns:p14="http://schemas.microsoft.com/office/powerpoint/2010/main" val="133666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Comparing against experimental </a:t>
            </a:r>
            <a:r>
              <a:rPr lang="el-GR" sz="4000" b="1" dirty="0">
                <a:solidFill>
                  <a:schemeClr val="accent5">
                    <a:lumMod val="50000"/>
                  </a:schemeClr>
                </a:solidFill>
              </a:rPr>
              <a:t>Δ</a:t>
            </a:r>
            <a:r>
              <a:rPr lang="en-GB" sz="4000" b="1" dirty="0">
                <a:solidFill>
                  <a:schemeClr val="accent5">
                    <a:lumMod val="50000"/>
                  </a:schemeClr>
                </a:solidFill>
              </a:rPr>
              <a:t>G</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pic>
        <p:nvPicPr>
          <p:cNvPr id="14340" name="Picture 4">
            <a:extLst>
              <a:ext uri="{FF2B5EF4-FFF2-40B4-BE49-F238E27FC236}">
                <a16:creationId xmlns:a16="http://schemas.microsoft.com/office/drawing/2014/main" id="{5B371989-F071-4FFD-544D-2469432EA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08" b="33166"/>
          <a:stretch/>
        </p:blipFill>
        <p:spPr bwMode="auto">
          <a:xfrm>
            <a:off x="719574" y="1731364"/>
            <a:ext cx="4157472" cy="413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a graph&#10;&#10;Description automatically generated with medium confidence">
            <a:extLst>
              <a:ext uri="{FF2B5EF4-FFF2-40B4-BE49-F238E27FC236}">
                <a16:creationId xmlns:a16="http://schemas.microsoft.com/office/drawing/2014/main" id="{AF2C151C-3866-A86F-9094-57BE4EBD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269" y="1195754"/>
            <a:ext cx="5218843" cy="5203953"/>
          </a:xfrm>
          <a:prstGeom prst="rect">
            <a:avLst/>
          </a:prstGeom>
        </p:spPr>
      </p:pic>
    </p:spTree>
    <p:extLst>
      <p:ext uri="{BB962C8B-B14F-4D97-AF65-F5344CB8AC3E}">
        <p14:creationId xmlns:p14="http://schemas.microsoft.com/office/powerpoint/2010/main" val="301687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en-GB" sz="4000" b="1" dirty="0">
                <a:solidFill>
                  <a:schemeClr val="accent5">
                    <a:lumMod val="50000"/>
                  </a:schemeClr>
                </a:solidFill>
              </a:rPr>
              <a:t>Recent docking benchmark</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pic>
        <p:nvPicPr>
          <p:cNvPr id="4" name="Main graphic">
            <a:extLst>
              <a:ext uri="{FF2B5EF4-FFF2-40B4-BE49-F238E27FC236}">
                <a16:creationId xmlns:a16="http://schemas.microsoft.com/office/drawing/2014/main" id="{E34E2448-B48E-D20E-B8C8-E4E1CD2C654B}"/>
              </a:ext>
            </a:extLst>
          </p:cNvPr>
          <p:cNvPicPr/>
          <p:nvPr/>
        </p:nvPicPr>
        <p:blipFill>
          <a:blip r:embed="rId3"/>
          <a:stretch/>
        </p:blipFill>
        <p:spPr>
          <a:xfrm>
            <a:off x="1739352" y="1414272"/>
            <a:ext cx="8209320" cy="4572000"/>
          </a:xfrm>
          <a:prstGeom prst="rect">
            <a:avLst/>
          </a:prstGeom>
          <a:ln>
            <a:noFill/>
          </a:ln>
        </p:spPr>
      </p:pic>
      <p:sp>
        <p:nvSpPr>
          <p:cNvPr id="7" name="TextBox 6">
            <a:extLst>
              <a:ext uri="{FF2B5EF4-FFF2-40B4-BE49-F238E27FC236}">
                <a16:creationId xmlns:a16="http://schemas.microsoft.com/office/drawing/2014/main" id="{E24B77D0-3562-D985-C6E7-3CB4D1E7F0D9}"/>
              </a:ext>
            </a:extLst>
          </p:cNvPr>
          <p:cNvSpPr txBox="1"/>
          <p:nvPr/>
        </p:nvSpPr>
        <p:spPr>
          <a:xfrm>
            <a:off x="838200" y="6491006"/>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2021, 61, 6, 2957–2966</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36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Things to worry about</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9E5A9496-F8CA-4B57-84E2-696679C9B268}"/>
              </a:ext>
            </a:extLst>
          </p:cNvPr>
          <p:cNvSpPr txBox="1"/>
          <p:nvPr/>
        </p:nvSpPr>
        <p:spPr>
          <a:xfrm>
            <a:off x="1008889" y="1706880"/>
            <a:ext cx="3404616" cy="861774"/>
          </a:xfrm>
          <a:prstGeom prst="rect">
            <a:avLst/>
          </a:prstGeom>
          <a:noFill/>
        </p:spPr>
        <p:txBody>
          <a:bodyPr wrap="square" rtlCol="0">
            <a:spAutoFit/>
          </a:bodyPr>
          <a:lstStyle/>
          <a:p>
            <a:r>
              <a:rPr lang="en-US" sz="2500" dirty="0" err="1"/>
              <a:t>pKa</a:t>
            </a:r>
            <a:r>
              <a:rPr lang="en-US" sz="2500" dirty="0"/>
              <a:t> of ligands and binding site protonation</a:t>
            </a:r>
          </a:p>
        </p:txBody>
      </p:sp>
      <p:sp>
        <p:nvSpPr>
          <p:cNvPr id="3" name="TextBox 2">
            <a:extLst>
              <a:ext uri="{FF2B5EF4-FFF2-40B4-BE49-F238E27FC236}">
                <a16:creationId xmlns:a16="http://schemas.microsoft.com/office/drawing/2014/main" id="{5A4DC732-BF4B-BD91-CFB6-2996407B0C4C}"/>
              </a:ext>
            </a:extLst>
          </p:cNvPr>
          <p:cNvSpPr txBox="1"/>
          <p:nvPr/>
        </p:nvSpPr>
        <p:spPr>
          <a:xfrm>
            <a:off x="6403577" y="1954920"/>
            <a:ext cx="5068182" cy="553998"/>
          </a:xfrm>
          <a:prstGeom prst="rect">
            <a:avLst/>
          </a:prstGeom>
          <a:noFill/>
        </p:spPr>
        <p:txBody>
          <a:bodyPr wrap="none" rtlCol="0">
            <a:spAutoFit/>
          </a:bodyPr>
          <a:lstStyle/>
          <a:p>
            <a:r>
              <a:rPr lang="en-US" sz="3000" dirty="0"/>
              <a:t>structural waters are important</a:t>
            </a:r>
          </a:p>
        </p:txBody>
      </p:sp>
      <p:pic>
        <p:nvPicPr>
          <p:cNvPr id="6146" name="Picture 2">
            <a:extLst>
              <a:ext uri="{FF2B5EF4-FFF2-40B4-BE49-F238E27FC236}">
                <a16:creationId xmlns:a16="http://schemas.microsoft.com/office/drawing/2014/main" id="{A3F4F241-6B50-DAB9-E0E9-CBCC2D87F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159"/>
          <a:stretch/>
        </p:blipFill>
        <p:spPr bwMode="auto">
          <a:xfrm>
            <a:off x="6341523" y="3375619"/>
            <a:ext cx="5130236" cy="169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1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Scoring the pose with a scoring function</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54332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Life is built on protein and small molecule interactions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a:t>
            </a:fld>
            <a:endParaRPr lang="en-GB" dirty="0">
              <a:solidFill>
                <a:schemeClr val="bg1">
                  <a:lumMod val="50000"/>
                </a:schemeClr>
              </a:solidFill>
            </a:endParaRPr>
          </a:p>
        </p:txBody>
      </p:sp>
      <p:pic>
        <p:nvPicPr>
          <p:cNvPr id="17" name="Picture 16" descr="A diagram of a citric acid cycle&#10;&#10;Description automatically generated">
            <a:extLst>
              <a:ext uri="{FF2B5EF4-FFF2-40B4-BE49-F238E27FC236}">
                <a16:creationId xmlns:a16="http://schemas.microsoft.com/office/drawing/2014/main" id="{9B7A3B0F-7296-5F21-E657-43E6CB96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1390"/>
            <a:ext cx="4130881" cy="5309616"/>
          </a:xfrm>
          <a:prstGeom prst="rect">
            <a:avLst/>
          </a:prstGeom>
        </p:spPr>
      </p:pic>
      <p:sp>
        <p:nvSpPr>
          <p:cNvPr id="18" name="TextBox 17">
            <a:extLst>
              <a:ext uri="{FF2B5EF4-FFF2-40B4-BE49-F238E27FC236}">
                <a16:creationId xmlns:a16="http://schemas.microsoft.com/office/drawing/2014/main" id="{321A53F9-5A88-904E-F31C-3B87D1770C7D}"/>
              </a:ext>
            </a:extLst>
          </p:cNvPr>
          <p:cNvSpPr txBox="1"/>
          <p:nvPr/>
        </p:nvSpPr>
        <p:spPr>
          <a:xfrm>
            <a:off x="5950352" y="2494490"/>
            <a:ext cx="5713872" cy="2785378"/>
          </a:xfrm>
          <a:prstGeom prst="rect">
            <a:avLst/>
          </a:prstGeom>
          <a:noFill/>
        </p:spPr>
        <p:txBody>
          <a:bodyPr wrap="none" rtlCol="0">
            <a:spAutoFit/>
          </a:bodyPr>
          <a:lstStyle/>
          <a:p>
            <a:r>
              <a:rPr lang="en-US" sz="2500" dirty="0"/>
              <a:t>Small molecules are:</a:t>
            </a:r>
          </a:p>
          <a:p>
            <a:pPr marL="285750" indent="-285750">
              <a:buFontTx/>
              <a:buChar char="-"/>
            </a:pPr>
            <a:r>
              <a:rPr lang="en-US" sz="2500" dirty="0">
                <a:solidFill>
                  <a:srgbClr val="C00000"/>
                </a:solidFill>
              </a:rPr>
              <a:t>substrates of enzymes</a:t>
            </a:r>
          </a:p>
          <a:p>
            <a:pPr marL="285750" indent="-285750">
              <a:buFontTx/>
              <a:buChar char="-"/>
            </a:pPr>
            <a:r>
              <a:rPr lang="en-US" sz="2500" dirty="0">
                <a:solidFill>
                  <a:srgbClr val="C00000"/>
                </a:solidFill>
              </a:rPr>
              <a:t>Inhibitors or activators</a:t>
            </a:r>
          </a:p>
          <a:p>
            <a:pPr marL="285750" indent="-285750">
              <a:buFontTx/>
              <a:buChar char="-"/>
            </a:pPr>
            <a:r>
              <a:rPr lang="en-US" sz="2500" dirty="0">
                <a:solidFill>
                  <a:srgbClr val="C00000"/>
                </a:solidFill>
              </a:rPr>
              <a:t>Co-factors</a:t>
            </a:r>
          </a:p>
          <a:p>
            <a:pPr marL="285750" indent="-285750">
              <a:buFontTx/>
              <a:buChar char="-"/>
            </a:pPr>
            <a:endParaRPr lang="en-US" sz="2500" dirty="0"/>
          </a:p>
          <a:p>
            <a:r>
              <a:rPr lang="en-US" sz="2500" dirty="0"/>
              <a:t>And play an important role in life.</a:t>
            </a:r>
          </a:p>
          <a:p>
            <a:r>
              <a:rPr lang="en-US" sz="2500" dirty="0"/>
              <a:t>Accurate interaction prediction is essential</a:t>
            </a:r>
          </a:p>
        </p:txBody>
      </p:sp>
    </p:spTree>
    <p:extLst>
      <p:ext uri="{BB962C8B-B14F-4D97-AF65-F5344CB8AC3E}">
        <p14:creationId xmlns:p14="http://schemas.microsoft.com/office/powerpoint/2010/main" val="3045233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
        <p:nvSpPr>
          <p:cNvPr id="5" name="TextBox 4">
            <a:extLst>
              <a:ext uri="{FF2B5EF4-FFF2-40B4-BE49-F238E27FC236}">
                <a16:creationId xmlns:a16="http://schemas.microsoft.com/office/drawing/2014/main" id="{DBED611D-3EF8-359A-6F80-F743EA3BD9D2}"/>
              </a:ext>
            </a:extLst>
          </p:cNvPr>
          <p:cNvSpPr txBox="1"/>
          <p:nvPr/>
        </p:nvSpPr>
        <p:spPr>
          <a:xfrm>
            <a:off x="1146048" y="6211558"/>
            <a:ext cx="6096000" cy="369332"/>
          </a:xfrm>
          <a:prstGeom prst="rect">
            <a:avLst/>
          </a:prstGeom>
          <a:noFill/>
        </p:spPr>
        <p:txBody>
          <a:bodyPr wrap="square">
            <a:spAutoFit/>
          </a:bodyPr>
          <a:lstStyle/>
          <a:p>
            <a:r>
              <a:rPr lang="en-GB" i="1" u="none" strike="noStrike" dirty="0" err="1">
                <a:effectLst/>
                <a:latin typeface="Source Sans Pro" panose="020B0503030403020204" pitchFamily="34" charset="0"/>
              </a:rPr>
              <a:t>PoseBuster</a:t>
            </a:r>
            <a:r>
              <a:rPr lang="en-GB" i="1" u="none" strike="noStrike" dirty="0">
                <a:effectLst/>
                <a:latin typeface="Source Sans Pro" panose="020B0503030403020204" pitchFamily="34" charset="0"/>
              </a:rPr>
              <a:t>: </a:t>
            </a:r>
            <a:r>
              <a:rPr lang="en-GB" b="1" i="1" u="none" strike="noStrike" dirty="0">
                <a:effectLst/>
                <a:latin typeface="Source Sans Pro" panose="020B0503030403020204" pitchFamily="34" charset="0"/>
              </a:rPr>
              <a:t>Chem. Sci.</a:t>
            </a:r>
            <a:r>
              <a:rPr lang="en-GB" b="0" i="0" u="none" strike="noStrike" dirty="0">
                <a:effectLst/>
                <a:highlight>
                  <a:srgbClr val="FFFFFF"/>
                </a:highlight>
                <a:latin typeface="Source Sans Pro" panose="020B0503030403020204" pitchFamily="34" charset="0"/>
              </a:rPr>
              <a:t>, 2024,</a:t>
            </a:r>
            <a:r>
              <a:rPr lang="en-GB" b="1" i="0" u="none" strike="noStrike" dirty="0">
                <a:effectLst/>
                <a:latin typeface="Source Sans Pro" panose="020B0503030403020204" pitchFamily="34" charset="0"/>
              </a:rPr>
              <a:t>15</a:t>
            </a:r>
            <a:r>
              <a:rPr lang="en-GB" b="0" i="0" u="none" strike="noStrike" dirty="0">
                <a:effectLst/>
                <a:highlight>
                  <a:srgbClr val="FFFFFF"/>
                </a:highlight>
                <a:latin typeface="Source Sans Pro" panose="020B0503030403020204" pitchFamily="34" charset="0"/>
              </a:rPr>
              <a:t>, 3130-3139</a:t>
            </a:r>
            <a:endParaRPr lang="en-US" dirty="0"/>
          </a:p>
        </p:txBody>
      </p:sp>
    </p:spTree>
    <p:extLst>
      <p:ext uri="{BB962C8B-B14F-4D97-AF65-F5344CB8AC3E}">
        <p14:creationId xmlns:p14="http://schemas.microsoft.com/office/powerpoint/2010/main" val="302233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the pocket in a protein</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22130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Predicting a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128545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tools exist for molecular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pic>
        <p:nvPicPr>
          <p:cNvPr id="1026" name="Picture 2" descr="AutoDock Vina">
            <a:extLst>
              <a:ext uri="{FF2B5EF4-FFF2-40B4-BE49-F238E27FC236}">
                <a16:creationId xmlns:a16="http://schemas.microsoft.com/office/drawing/2014/main" id="{276C92D2-45A1-8186-206D-A5AF93D36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928" y="1926336"/>
            <a:ext cx="1274064" cy="12740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Dock - Wikipedia">
            <a:extLst>
              <a:ext uri="{FF2B5EF4-FFF2-40B4-BE49-F238E27FC236}">
                <a16:creationId xmlns:a16="http://schemas.microsoft.com/office/drawing/2014/main" id="{6C8AC222-2AFD-568A-AB3D-79F12A37C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728" y="1986280"/>
            <a:ext cx="1942592" cy="12141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7CFC45F-F8A1-83FA-0F63-BA1B0D415267}"/>
              </a:ext>
            </a:extLst>
          </p:cNvPr>
          <p:cNvGrpSpPr/>
          <p:nvPr/>
        </p:nvGrpSpPr>
        <p:grpSpPr>
          <a:xfrm>
            <a:off x="6251067" y="1723783"/>
            <a:ext cx="1751838" cy="1751838"/>
            <a:chOff x="7097776" y="1726360"/>
            <a:chExt cx="1751838" cy="1751838"/>
          </a:xfrm>
        </p:grpSpPr>
        <p:pic>
          <p:nvPicPr>
            <p:cNvPr id="1030" name="Picture 6" descr="Scolary — Maestro">
              <a:extLst>
                <a:ext uri="{FF2B5EF4-FFF2-40B4-BE49-F238E27FC236}">
                  <a16:creationId xmlns:a16="http://schemas.microsoft.com/office/drawing/2014/main" id="{BB6F918C-A4C1-3F96-A3D6-E36653DED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776" y="1726360"/>
              <a:ext cx="1751838" cy="175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02C6C-7BFF-FFB5-99FD-B09AD1F4CCA6}"/>
                </a:ext>
              </a:extLst>
            </p:cNvPr>
            <p:cNvSpPr txBox="1"/>
            <p:nvPr/>
          </p:nvSpPr>
          <p:spPr>
            <a:xfrm>
              <a:off x="7666114" y="1926336"/>
              <a:ext cx="673582" cy="369332"/>
            </a:xfrm>
            <a:prstGeom prst="rect">
              <a:avLst/>
            </a:prstGeom>
            <a:noFill/>
          </p:spPr>
          <p:txBody>
            <a:bodyPr wrap="none" rtlCol="0">
              <a:spAutoFit/>
            </a:bodyPr>
            <a:lstStyle/>
            <a:p>
              <a:r>
                <a:rPr lang="en-US" dirty="0"/>
                <a:t>Glide</a:t>
              </a:r>
            </a:p>
          </p:txBody>
        </p:sp>
      </p:grpSp>
      <p:pic>
        <p:nvPicPr>
          <p:cNvPr id="1034" name="Picture 10">
            <a:extLst>
              <a:ext uri="{FF2B5EF4-FFF2-40B4-BE49-F238E27FC236}">
                <a16:creationId xmlns:a16="http://schemas.microsoft.com/office/drawing/2014/main" id="{2FC55330-1C2F-6970-A642-3DEE242B00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53" y="4913376"/>
            <a:ext cx="2049475" cy="5647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B47349-5F70-491A-C690-83F4F96D1105}"/>
              </a:ext>
            </a:extLst>
          </p:cNvPr>
          <p:cNvSpPr txBox="1"/>
          <p:nvPr/>
        </p:nvSpPr>
        <p:spPr>
          <a:xfrm>
            <a:off x="877824" y="3244334"/>
            <a:ext cx="1551387" cy="369332"/>
          </a:xfrm>
          <a:prstGeom prst="rect">
            <a:avLst/>
          </a:prstGeom>
          <a:noFill/>
        </p:spPr>
        <p:txBody>
          <a:bodyPr wrap="none" rtlCol="0">
            <a:spAutoFit/>
          </a:bodyPr>
          <a:lstStyle/>
          <a:p>
            <a:r>
              <a:rPr lang="en-US" dirty="0" err="1"/>
              <a:t>Autodock</a:t>
            </a:r>
            <a:r>
              <a:rPr lang="en-US" dirty="0"/>
              <a:t> Vina</a:t>
            </a:r>
          </a:p>
        </p:txBody>
      </p:sp>
      <p:pic>
        <p:nvPicPr>
          <p:cNvPr id="1038" name="Picture 14" descr="Flare Release Notes">
            <a:extLst>
              <a:ext uri="{FF2B5EF4-FFF2-40B4-BE49-F238E27FC236}">
                <a16:creationId xmlns:a16="http://schemas.microsoft.com/office/drawing/2014/main" id="{9A32FCEA-B19E-9CBB-3AE0-D998B257C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451" y="4689260"/>
            <a:ext cx="1949925" cy="9183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SAR • Everyday Drug Design Dashboard">
            <a:extLst>
              <a:ext uri="{FF2B5EF4-FFF2-40B4-BE49-F238E27FC236}">
                <a16:creationId xmlns:a16="http://schemas.microsoft.com/office/drawing/2014/main" id="{B9FD3088-722C-801E-9A34-5B85D20CCD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1067" y="4659819"/>
            <a:ext cx="1905525" cy="10718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penEye Scientific Software - Wikipedia">
            <a:extLst>
              <a:ext uri="{FF2B5EF4-FFF2-40B4-BE49-F238E27FC236}">
                <a16:creationId xmlns:a16="http://schemas.microsoft.com/office/drawing/2014/main" id="{43EB78F3-A81C-DE48-C529-F38C04B7A1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6873" y="2177984"/>
            <a:ext cx="1977160" cy="6920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364C7B9-401F-BA27-8ECE-44EADEABD3F7}"/>
              </a:ext>
            </a:extLst>
          </p:cNvPr>
          <p:cNvGrpSpPr/>
          <p:nvPr/>
        </p:nvGrpSpPr>
        <p:grpSpPr>
          <a:xfrm>
            <a:off x="9479016" y="4422351"/>
            <a:ext cx="1370838" cy="1546794"/>
            <a:chOff x="9425678" y="4659819"/>
            <a:chExt cx="1370838" cy="1546794"/>
          </a:xfrm>
        </p:grpSpPr>
        <p:pic>
          <p:nvPicPr>
            <p:cNvPr id="1044" name="Picture 20" descr="Protein–ligand Docking with GOLD | CCDC">
              <a:extLst>
                <a:ext uri="{FF2B5EF4-FFF2-40B4-BE49-F238E27FC236}">
                  <a16:creationId xmlns:a16="http://schemas.microsoft.com/office/drawing/2014/main" id="{FAE81527-A9D9-FE51-85A0-4BA9F4221C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4784" y="4659819"/>
              <a:ext cx="1072627" cy="107262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arch - Access Structures">
              <a:extLst>
                <a:ext uri="{FF2B5EF4-FFF2-40B4-BE49-F238E27FC236}">
                  <a16:creationId xmlns:a16="http://schemas.microsoft.com/office/drawing/2014/main" id="{46C3E4A4-61C9-DE1B-8147-4B5B217273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5678" y="5731677"/>
              <a:ext cx="1370838" cy="47493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18C464B-FCEE-81AA-01CA-ABB6DA488C01}"/>
              </a:ext>
            </a:extLst>
          </p:cNvPr>
          <p:cNvSpPr txBox="1"/>
          <p:nvPr/>
        </p:nvSpPr>
        <p:spPr>
          <a:xfrm>
            <a:off x="1994540" y="6250636"/>
            <a:ext cx="1432636" cy="369332"/>
          </a:xfrm>
          <a:prstGeom prst="rect">
            <a:avLst/>
          </a:prstGeom>
          <a:noFill/>
        </p:spPr>
        <p:txBody>
          <a:bodyPr wrap="none" rtlCol="0">
            <a:spAutoFit/>
          </a:bodyPr>
          <a:lstStyle/>
          <a:p>
            <a:r>
              <a:rPr lang="en-US" dirty="0"/>
              <a:t>And others….</a:t>
            </a:r>
          </a:p>
        </p:txBody>
      </p:sp>
    </p:spTree>
    <p:extLst>
      <p:ext uri="{BB962C8B-B14F-4D97-AF65-F5344CB8AC3E}">
        <p14:creationId xmlns:p14="http://schemas.microsoft.com/office/powerpoint/2010/main" val="2714540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ML-based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
        <p:nvSpPr>
          <p:cNvPr id="13" name="TextBox 12">
            <a:extLst>
              <a:ext uri="{FF2B5EF4-FFF2-40B4-BE49-F238E27FC236}">
                <a16:creationId xmlns:a16="http://schemas.microsoft.com/office/drawing/2014/main" id="{718C464B-FCEE-81AA-01CA-ABB6DA488C01}"/>
              </a:ext>
            </a:extLst>
          </p:cNvPr>
          <p:cNvSpPr txBox="1"/>
          <p:nvPr/>
        </p:nvSpPr>
        <p:spPr>
          <a:xfrm>
            <a:off x="1311788" y="2276044"/>
            <a:ext cx="737702" cy="369332"/>
          </a:xfrm>
          <a:prstGeom prst="rect">
            <a:avLst/>
          </a:prstGeom>
          <a:noFill/>
        </p:spPr>
        <p:txBody>
          <a:bodyPr wrap="none" rtlCol="0">
            <a:spAutoFit/>
          </a:bodyPr>
          <a:lstStyle/>
          <a:p>
            <a:r>
              <a:rPr lang="en-US" dirty="0" err="1"/>
              <a:t>Gnina</a:t>
            </a:r>
            <a:endParaRPr lang="en-US" dirty="0"/>
          </a:p>
        </p:txBody>
      </p:sp>
      <p:sp>
        <p:nvSpPr>
          <p:cNvPr id="5" name="TextBox 4">
            <a:extLst>
              <a:ext uri="{FF2B5EF4-FFF2-40B4-BE49-F238E27FC236}">
                <a16:creationId xmlns:a16="http://schemas.microsoft.com/office/drawing/2014/main" id="{0DE6FD32-CC2F-0E2E-B33F-259ECDB47F38}"/>
              </a:ext>
            </a:extLst>
          </p:cNvPr>
          <p:cNvSpPr txBox="1"/>
          <p:nvPr/>
        </p:nvSpPr>
        <p:spPr>
          <a:xfrm>
            <a:off x="4207388" y="2322738"/>
            <a:ext cx="1125629" cy="369332"/>
          </a:xfrm>
          <a:prstGeom prst="rect">
            <a:avLst/>
          </a:prstGeom>
          <a:noFill/>
        </p:spPr>
        <p:txBody>
          <a:bodyPr wrap="none" rtlCol="0">
            <a:spAutoFit/>
          </a:bodyPr>
          <a:lstStyle/>
          <a:p>
            <a:r>
              <a:rPr lang="en-US" dirty="0" err="1"/>
              <a:t>Deepdock</a:t>
            </a:r>
            <a:endParaRPr lang="en-US" dirty="0"/>
          </a:p>
        </p:txBody>
      </p:sp>
      <p:sp>
        <p:nvSpPr>
          <p:cNvPr id="8" name="TextBox 7">
            <a:extLst>
              <a:ext uri="{FF2B5EF4-FFF2-40B4-BE49-F238E27FC236}">
                <a16:creationId xmlns:a16="http://schemas.microsoft.com/office/drawing/2014/main" id="{194F0C57-9290-AF10-790F-67984123B0C6}"/>
              </a:ext>
            </a:extLst>
          </p:cNvPr>
          <p:cNvSpPr txBox="1"/>
          <p:nvPr/>
        </p:nvSpPr>
        <p:spPr>
          <a:xfrm>
            <a:off x="6928100" y="2470828"/>
            <a:ext cx="1027012" cy="369332"/>
          </a:xfrm>
          <a:prstGeom prst="rect">
            <a:avLst/>
          </a:prstGeom>
          <a:noFill/>
        </p:spPr>
        <p:txBody>
          <a:bodyPr wrap="none" rtlCol="0">
            <a:spAutoFit/>
          </a:bodyPr>
          <a:lstStyle/>
          <a:p>
            <a:r>
              <a:rPr lang="en-US" dirty="0" err="1"/>
              <a:t>Difffdock</a:t>
            </a:r>
            <a:endParaRPr lang="en-US" dirty="0"/>
          </a:p>
        </p:txBody>
      </p:sp>
      <p:sp>
        <p:nvSpPr>
          <p:cNvPr id="9" name="TextBox 8">
            <a:extLst>
              <a:ext uri="{FF2B5EF4-FFF2-40B4-BE49-F238E27FC236}">
                <a16:creationId xmlns:a16="http://schemas.microsoft.com/office/drawing/2014/main" id="{6B5F897C-2445-FF87-775B-155A8D508CA0}"/>
              </a:ext>
            </a:extLst>
          </p:cNvPr>
          <p:cNvSpPr txBox="1"/>
          <p:nvPr/>
        </p:nvSpPr>
        <p:spPr>
          <a:xfrm>
            <a:off x="3300980" y="3855342"/>
            <a:ext cx="1008418" cy="369332"/>
          </a:xfrm>
          <a:prstGeom prst="rect">
            <a:avLst/>
          </a:prstGeom>
          <a:noFill/>
        </p:spPr>
        <p:txBody>
          <a:bodyPr wrap="none" rtlCol="0">
            <a:spAutoFit/>
          </a:bodyPr>
          <a:lstStyle/>
          <a:p>
            <a:r>
              <a:rPr lang="en-US" dirty="0" err="1"/>
              <a:t>Equibind</a:t>
            </a:r>
            <a:endParaRPr lang="en-US" dirty="0"/>
          </a:p>
        </p:txBody>
      </p:sp>
      <p:sp>
        <p:nvSpPr>
          <p:cNvPr id="10" name="TextBox 9">
            <a:extLst>
              <a:ext uri="{FF2B5EF4-FFF2-40B4-BE49-F238E27FC236}">
                <a16:creationId xmlns:a16="http://schemas.microsoft.com/office/drawing/2014/main" id="{216628DF-CB68-CC12-3A8F-9BC9965C96F4}"/>
              </a:ext>
            </a:extLst>
          </p:cNvPr>
          <p:cNvSpPr txBox="1"/>
          <p:nvPr/>
        </p:nvSpPr>
        <p:spPr>
          <a:xfrm>
            <a:off x="5919682" y="4017841"/>
            <a:ext cx="1037079" cy="369332"/>
          </a:xfrm>
          <a:prstGeom prst="rect">
            <a:avLst/>
          </a:prstGeom>
          <a:noFill/>
        </p:spPr>
        <p:txBody>
          <a:bodyPr wrap="none" rtlCol="0">
            <a:spAutoFit/>
          </a:bodyPr>
          <a:lstStyle/>
          <a:p>
            <a:r>
              <a:rPr lang="en-US" dirty="0" err="1"/>
              <a:t>TankBind</a:t>
            </a:r>
            <a:endParaRPr lang="en-US" dirty="0"/>
          </a:p>
        </p:txBody>
      </p:sp>
    </p:spTree>
    <p:extLst>
      <p:ext uri="{BB962C8B-B14F-4D97-AF65-F5344CB8AC3E}">
        <p14:creationId xmlns:p14="http://schemas.microsoft.com/office/powerpoint/2010/main" val="3314642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References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32A93E8D-47FA-11EB-5E66-F17AB23B9D60}"/>
              </a:ext>
            </a:extLst>
          </p:cNvPr>
          <p:cNvSpPr txBox="1"/>
          <p:nvPr/>
        </p:nvSpPr>
        <p:spPr>
          <a:xfrm>
            <a:off x="3048000" y="3283958"/>
            <a:ext cx="6096000" cy="369332"/>
          </a:xfrm>
          <a:prstGeom prst="rect">
            <a:avLst/>
          </a:prstGeom>
          <a:noFill/>
        </p:spPr>
        <p:txBody>
          <a:bodyPr wrap="square">
            <a:spAutoFit/>
          </a:bodyPr>
          <a:lstStyle/>
          <a:p>
            <a:r>
              <a:rPr lang="en-GB" b="0" i="1" u="none" strike="noStrike" dirty="0">
                <a:solidFill>
                  <a:srgbClr val="000000"/>
                </a:solidFill>
                <a:effectLst/>
                <a:latin typeface="Roboto" panose="020F0502020204030204" pitchFamily="34" charset="0"/>
              </a:rPr>
              <a:t>J. Chem. Inf. Model.</a:t>
            </a:r>
            <a:r>
              <a:rPr lang="en-GB" b="0" i="0" u="none" strike="noStrike" dirty="0">
                <a:solidFill>
                  <a:srgbClr val="000000"/>
                </a:solidFill>
                <a:effectLst/>
                <a:highlight>
                  <a:srgbClr val="FFFFFF"/>
                </a:highlight>
                <a:latin typeface="Roboto" panose="02000000000000000000" pitchFamily="2" charset="0"/>
              </a:rPr>
              <a:t> </a:t>
            </a:r>
            <a:r>
              <a:rPr lang="en-GB" b="0" i="0" u="none" strike="noStrike" dirty="0">
                <a:solidFill>
                  <a:srgbClr val="000000"/>
                </a:solidFill>
                <a:effectLst/>
                <a:latin typeface="Roboto" panose="02000000000000000000" pitchFamily="2" charset="0"/>
              </a:rPr>
              <a:t>2010, 50, 8, 1432–1441</a:t>
            </a:r>
            <a:endParaRPr lang="en-US" dirty="0"/>
          </a:p>
        </p:txBody>
      </p:sp>
    </p:spTree>
    <p:extLst>
      <p:ext uri="{BB962C8B-B14F-4D97-AF65-F5344CB8AC3E}">
        <p14:creationId xmlns:p14="http://schemas.microsoft.com/office/powerpoint/2010/main" val="234947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3296715" y="887896"/>
            <a:ext cx="6123143" cy="508220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is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pic>
        <p:nvPicPr>
          <p:cNvPr id="12" name="Picture 11">
            <a:extLst>
              <a:ext uri="{FF2B5EF4-FFF2-40B4-BE49-F238E27FC236}">
                <a16:creationId xmlns:a16="http://schemas.microsoft.com/office/drawing/2014/main" id="{6DE46324-85F8-B797-7E23-5740D514467E}"/>
              </a:ext>
            </a:extLst>
          </p:cNvPr>
          <p:cNvPicPr>
            <a:picLocks noChangeAspect="1"/>
          </p:cNvPicPr>
          <p:nvPr/>
        </p:nvPicPr>
        <p:blipFill>
          <a:blip r:embed="rId2"/>
          <a:stretch>
            <a:fillRect/>
          </a:stretch>
        </p:blipFill>
        <p:spPr>
          <a:xfrm>
            <a:off x="8098651" y="3428999"/>
            <a:ext cx="3565573" cy="2926760"/>
          </a:xfrm>
          <a:prstGeom prst="rect">
            <a:avLst/>
          </a:prstGeom>
        </p:spPr>
      </p:pic>
      <p:pic>
        <p:nvPicPr>
          <p:cNvPr id="13" name="Picture 12">
            <a:extLst>
              <a:ext uri="{FF2B5EF4-FFF2-40B4-BE49-F238E27FC236}">
                <a16:creationId xmlns:a16="http://schemas.microsoft.com/office/drawing/2014/main" id="{612BBE30-D425-2FA7-9B52-38D870760AF1}"/>
              </a:ext>
            </a:extLst>
          </p:cNvPr>
          <p:cNvPicPr>
            <a:picLocks noChangeAspect="1"/>
          </p:cNvPicPr>
          <p:nvPr/>
        </p:nvPicPr>
        <p:blipFill>
          <a:blip r:embed="rId3"/>
          <a:stretch>
            <a:fillRect/>
          </a:stretch>
        </p:blipFill>
        <p:spPr>
          <a:xfrm>
            <a:off x="902149" y="3783543"/>
            <a:ext cx="2980841" cy="2217674"/>
          </a:xfrm>
          <a:prstGeom prst="rect">
            <a:avLst/>
          </a:prstGeom>
        </p:spPr>
      </p:pic>
      <p:pic>
        <p:nvPicPr>
          <p:cNvPr id="15" name="Picture 14">
            <a:extLst>
              <a:ext uri="{FF2B5EF4-FFF2-40B4-BE49-F238E27FC236}">
                <a16:creationId xmlns:a16="http://schemas.microsoft.com/office/drawing/2014/main" id="{135B40C2-5CDF-7D95-704D-8408AF145C02}"/>
              </a:ext>
            </a:extLst>
          </p:cNvPr>
          <p:cNvPicPr>
            <a:picLocks noChangeAspect="1"/>
          </p:cNvPicPr>
          <p:nvPr/>
        </p:nvPicPr>
        <p:blipFill>
          <a:blip r:embed="rId4"/>
          <a:stretch>
            <a:fillRect/>
          </a:stretch>
        </p:blipFill>
        <p:spPr>
          <a:xfrm>
            <a:off x="4218099" y="3293491"/>
            <a:ext cx="3565573" cy="3197777"/>
          </a:xfrm>
          <a:prstGeom prst="rect">
            <a:avLst/>
          </a:prstGeom>
        </p:spPr>
      </p:pic>
    </p:spTree>
    <p:extLst>
      <p:ext uri="{BB962C8B-B14F-4D97-AF65-F5344CB8AC3E}">
        <p14:creationId xmlns:p14="http://schemas.microsoft.com/office/powerpoint/2010/main" val="296015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Nomanclature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6B27E3FC-1722-530A-807E-C10872037104}"/>
              </a:ext>
            </a:extLst>
          </p:cNvPr>
          <p:cNvSpPr txBox="1"/>
          <p:nvPr/>
        </p:nvSpPr>
        <p:spPr>
          <a:xfrm>
            <a:off x="3048000" y="2591461"/>
            <a:ext cx="6096000" cy="1754326"/>
          </a:xfrm>
          <a:prstGeom prst="rect">
            <a:avLst/>
          </a:prstGeom>
          <a:noFill/>
        </p:spPr>
        <p:txBody>
          <a:bodyPr wrap="square">
            <a:spAutoFit/>
          </a:bodyPr>
          <a:lstStyle/>
          <a:p>
            <a:pPr fontAlgn="auto">
              <a:buFont typeface="Arial" panose="020B0604020202020204" pitchFamily="34" charset="0"/>
              <a:buChar char="•"/>
            </a:pPr>
            <a:r>
              <a:rPr lang="en-GB" sz="1800" b="1" dirty="0">
                <a:solidFill>
                  <a:srgbClr val="60050C"/>
                </a:solidFill>
                <a:effectLst/>
                <a:highlight>
                  <a:srgbClr val="FFFFFF"/>
                </a:highlight>
                <a:latin typeface="Arial" panose="020B0604020202020204" pitchFamily="34" charset="0"/>
              </a:rPr>
              <a:t>Ligand</a:t>
            </a:r>
            <a:r>
              <a:rPr lang="en-GB" sz="1800" dirty="0">
                <a:solidFill>
                  <a:srgbClr val="60050C"/>
                </a:solidFill>
                <a:effectLst/>
                <a:highlight>
                  <a:srgbClr val="FFFFFF"/>
                </a:highlight>
                <a:latin typeface="ArialMT"/>
              </a:rPr>
              <a:t>: </a:t>
            </a:r>
            <a:r>
              <a:rPr lang="en-GB" sz="1800" dirty="0">
                <a:solidFill>
                  <a:srgbClr val="353535"/>
                </a:solidFill>
                <a:effectLst/>
                <a:highlight>
                  <a:srgbClr val="FFFFFF"/>
                </a:highlight>
                <a:latin typeface="ArialMT"/>
              </a:rPr>
              <a:t>Structure (usually a small molecule) that binds to the binding site. </a:t>
            </a:r>
            <a:endParaRPr lang="en-GB" sz="1800" dirty="0">
              <a:solidFill>
                <a:srgbClr val="FFFFFF"/>
              </a:solidFill>
              <a:effectLst/>
              <a:highlight>
                <a:srgbClr val="FFFFFF"/>
              </a:highlight>
              <a:latin typeface="Helvetica" pitchFamily="2" charset="0"/>
            </a:endParaRPr>
          </a:p>
          <a:p>
            <a:pPr fontAlgn="auto">
              <a:buFont typeface="Arial" panose="020B0604020202020204" pitchFamily="34" charset="0"/>
              <a:buChar char="•"/>
            </a:pPr>
            <a:r>
              <a:rPr lang="en-GB" sz="1800" b="1" dirty="0">
                <a:solidFill>
                  <a:srgbClr val="60050C"/>
                </a:solidFill>
                <a:effectLst/>
                <a:highlight>
                  <a:srgbClr val="FFFFFF"/>
                </a:highlight>
                <a:latin typeface="Arial" panose="020B0604020202020204" pitchFamily="34" charset="0"/>
              </a:rPr>
              <a:t>Receptor</a:t>
            </a:r>
            <a:r>
              <a:rPr lang="en-GB" sz="1800" dirty="0">
                <a:solidFill>
                  <a:srgbClr val="60050C"/>
                </a:solidFill>
                <a:effectLst/>
                <a:highlight>
                  <a:srgbClr val="FFFFFF"/>
                </a:highlight>
                <a:latin typeface="ArialMT"/>
              </a:rPr>
              <a:t>: </a:t>
            </a:r>
            <a:r>
              <a:rPr lang="en-GB" sz="1800" dirty="0">
                <a:solidFill>
                  <a:srgbClr val="353535"/>
                </a:solidFill>
                <a:effectLst/>
                <a:highlight>
                  <a:srgbClr val="FFFFFF"/>
                </a:highlight>
                <a:latin typeface="ArialMT"/>
              </a:rPr>
              <a:t>Structure (usually a protein) that contains the active binding site. </a:t>
            </a:r>
            <a:endParaRPr lang="en-GB" sz="1800" dirty="0">
              <a:solidFill>
                <a:srgbClr val="FFFFFF"/>
              </a:solidFill>
              <a:effectLst/>
              <a:highlight>
                <a:srgbClr val="FFFFFF"/>
              </a:highlight>
              <a:latin typeface="Helvetica" pitchFamily="2" charset="0"/>
            </a:endParaRPr>
          </a:p>
          <a:p>
            <a:pPr fontAlgn="auto">
              <a:buFont typeface="Arial" panose="020B0604020202020204" pitchFamily="34" charset="0"/>
              <a:buChar char="•"/>
            </a:pPr>
            <a:r>
              <a:rPr lang="en-GB" sz="1800" b="1" dirty="0">
                <a:solidFill>
                  <a:srgbClr val="60050C"/>
                </a:solidFill>
                <a:effectLst/>
                <a:highlight>
                  <a:srgbClr val="FFFFFF"/>
                </a:highlight>
                <a:latin typeface="Arial" panose="020B0604020202020204" pitchFamily="34" charset="0"/>
              </a:rPr>
              <a:t>Binding site</a:t>
            </a:r>
            <a:r>
              <a:rPr lang="en-GB" sz="1800" dirty="0">
                <a:solidFill>
                  <a:srgbClr val="60050C"/>
                </a:solidFill>
                <a:effectLst/>
                <a:highlight>
                  <a:srgbClr val="FFFFFF"/>
                </a:highlight>
                <a:latin typeface="ArialMT"/>
              </a:rPr>
              <a:t>: </a:t>
            </a:r>
            <a:r>
              <a:rPr lang="en-GB" sz="1800" dirty="0">
                <a:solidFill>
                  <a:srgbClr val="353535"/>
                </a:solidFill>
                <a:effectLst/>
                <a:highlight>
                  <a:srgbClr val="FFFFFF"/>
                </a:highlight>
                <a:latin typeface="ArialMT"/>
              </a:rPr>
              <a:t>Set of </a:t>
            </a:r>
            <a:r>
              <a:rPr lang="en-GB" sz="1800" dirty="0" err="1">
                <a:solidFill>
                  <a:srgbClr val="353535"/>
                </a:solidFill>
                <a:effectLst/>
                <a:highlight>
                  <a:srgbClr val="FFFFFF"/>
                </a:highlight>
                <a:latin typeface="ArialMT"/>
              </a:rPr>
              <a:t>aminoacids</a:t>
            </a:r>
            <a:r>
              <a:rPr lang="en-GB" sz="1800" dirty="0">
                <a:solidFill>
                  <a:srgbClr val="353535"/>
                </a:solidFill>
                <a:effectLst/>
                <a:highlight>
                  <a:srgbClr val="FFFFFF"/>
                </a:highlight>
                <a:latin typeface="ArialMT"/>
              </a:rPr>
              <a:t> (residues) that physically interact with the </a:t>
            </a:r>
            <a:r>
              <a:rPr lang="en-GB" sz="1800" dirty="0" err="1">
                <a:solidFill>
                  <a:srgbClr val="353535"/>
                </a:solidFill>
                <a:effectLst/>
                <a:highlight>
                  <a:srgbClr val="FFFFFF"/>
                </a:highlight>
                <a:latin typeface="ArialMT"/>
              </a:rPr>
              <a:t>lingad</a:t>
            </a:r>
            <a:r>
              <a:rPr lang="en-GB" sz="1800" dirty="0">
                <a:solidFill>
                  <a:srgbClr val="353535"/>
                </a:solidFill>
                <a:effectLst/>
                <a:highlight>
                  <a:srgbClr val="FFFFFF"/>
                </a:highlight>
                <a:latin typeface="ArialMT"/>
              </a:rPr>
              <a:t> (usually within 6 </a:t>
            </a:r>
            <a:r>
              <a:rPr lang="en-GB" sz="1800" dirty="0" err="1">
                <a:solidFill>
                  <a:srgbClr val="353535"/>
                </a:solidFill>
                <a:effectLst/>
                <a:highlight>
                  <a:srgbClr val="FFFFFF"/>
                </a:highlight>
                <a:latin typeface="ArialMT"/>
              </a:rPr>
              <a:t>Ångstroms</a:t>
            </a:r>
            <a:r>
              <a:rPr lang="en-GB" sz="1800" dirty="0">
                <a:solidFill>
                  <a:srgbClr val="353535"/>
                </a:solidFill>
                <a:effectLst/>
                <a:highlight>
                  <a:srgbClr val="FFFFFF"/>
                </a:highlight>
                <a:latin typeface="ArialMT"/>
              </a:rPr>
              <a:t>). </a:t>
            </a:r>
            <a:endParaRPr lang="en-GB" sz="1800" dirty="0">
              <a:solidFill>
                <a:srgbClr val="FFFFFF"/>
              </a:solidFill>
              <a:effectLst/>
              <a:highlight>
                <a:srgbClr val="FFFFFF"/>
              </a:highlight>
              <a:latin typeface="Helvetica" pitchFamily="2" charset="0"/>
            </a:endParaRPr>
          </a:p>
        </p:txBody>
      </p:sp>
    </p:spTree>
    <p:extLst>
      <p:ext uri="{BB962C8B-B14F-4D97-AF65-F5344CB8AC3E}">
        <p14:creationId xmlns:p14="http://schemas.microsoft.com/office/powerpoint/2010/main" val="216489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48F5E8-0F6B-4811-41A0-5D9B08C82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34" y="1518919"/>
            <a:ext cx="3488182" cy="2339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workflow</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BFBAA403-6059-2821-F642-7B14C092A5B2}"/>
              </a:ext>
            </a:extLst>
          </p:cNvPr>
          <p:cNvSpPr txBox="1"/>
          <p:nvPr/>
        </p:nvSpPr>
        <p:spPr>
          <a:xfrm>
            <a:off x="621792" y="1195754"/>
            <a:ext cx="2353056" cy="646331"/>
          </a:xfrm>
          <a:prstGeom prst="rect">
            <a:avLst/>
          </a:prstGeom>
          <a:noFill/>
        </p:spPr>
        <p:txBody>
          <a:bodyPr wrap="square" rtlCol="0">
            <a:spAutoFit/>
          </a:bodyPr>
          <a:lstStyle/>
          <a:p>
            <a:r>
              <a:rPr lang="en-US" dirty="0"/>
              <a:t>1-D, or 2-D ligand structure</a:t>
            </a:r>
          </a:p>
        </p:txBody>
      </p:sp>
      <p:pic>
        <p:nvPicPr>
          <p:cNvPr id="6" name="Picture 5">
            <a:extLst>
              <a:ext uri="{FF2B5EF4-FFF2-40B4-BE49-F238E27FC236}">
                <a16:creationId xmlns:a16="http://schemas.microsoft.com/office/drawing/2014/main" id="{ADFEF70F-C65A-E407-F97D-3CEAAE54A7BB}"/>
              </a:ext>
            </a:extLst>
          </p:cNvPr>
          <p:cNvPicPr>
            <a:picLocks noChangeAspect="1"/>
          </p:cNvPicPr>
          <p:nvPr/>
        </p:nvPicPr>
        <p:blipFill>
          <a:blip r:embed="rId3"/>
          <a:stretch>
            <a:fillRect/>
          </a:stretch>
        </p:blipFill>
        <p:spPr>
          <a:xfrm>
            <a:off x="449834" y="4034645"/>
            <a:ext cx="2194392" cy="1968036"/>
          </a:xfrm>
          <a:prstGeom prst="rect">
            <a:avLst/>
          </a:prstGeom>
        </p:spPr>
      </p:pic>
      <p:sp>
        <p:nvSpPr>
          <p:cNvPr id="4" name="TextBox 3">
            <a:extLst>
              <a:ext uri="{FF2B5EF4-FFF2-40B4-BE49-F238E27FC236}">
                <a16:creationId xmlns:a16="http://schemas.microsoft.com/office/drawing/2014/main" id="{4E57DD03-EAEC-E23E-206F-815B61F996CD}"/>
              </a:ext>
            </a:extLst>
          </p:cNvPr>
          <p:cNvSpPr txBox="1"/>
          <p:nvPr/>
        </p:nvSpPr>
        <p:spPr>
          <a:xfrm>
            <a:off x="449834" y="6002681"/>
            <a:ext cx="2525014" cy="646331"/>
          </a:xfrm>
          <a:prstGeom prst="rect">
            <a:avLst/>
          </a:prstGeom>
          <a:noFill/>
        </p:spPr>
        <p:txBody>
          <a:bodyPr wrap="square" rtlCol="0">
            <a:spAutoFit/>
          </a:bodyPr>
          <a:lstStyle/>
          <a:p>
            <a:r>
              <a:rPr lang="en-US" dirty="0"/>
              <a:t>Typically Protein X-ray structure</a:t>
            </a:r>
          </a:p>
        </p:txBody>
      </p:sp>
      <p:grpSp>
        <p:nvGrpSpPr>
          <p:cNvPr id="17" name="Group 16">
            <a:extLst>
              <a:ext uri="{FF2B5EF4-FFF2-40B4-BE49-F238E27FC236}">
                <a16:creationId xmlns:a16="http://schemas.microsoft.com/office/drawing/2014/main" id="{1668250E-62AF-8D7C-D6C0-C7FD4C34E93F}"/>
              </a:ext>
            </a:extLst>
          </p:cNvPr>
          <p:cNvGrpSpPr/>
          <p:nvPr/>
        </p:nvGrpSpPr>
        <p:grpSpPr>
          <a:xfrm rot="5400000">
            <a:off x="7278624" y="1435117"/>
            <a:ext cx="619269" cy="3863771"/>
            <a:chOff x="5864352" y="1842085"/>
            <a:chExt cx="619269" cy="3863771"/>
          </a:xfrm>
        </p:grpSpPr>
        <p:sp>
          <p:nvSpPr>
            <p:cNvPr id="7" name="Rectangle 6">
              <a:extLst>
                <a:ext uri="{FF2B5EF4-FFF2-40B4-BE49-F238E27FC236}">
                  <a16:creationId xmlns:a16="http://schemas.microsoft.com/office/drawing/2014/main" id="{644DDA48-0878-953C-1E4C-E7A1962FB856}"/>
                </a:ext>
              </a:extLst>
            </p:cNvPr>
            <p:cNvSpPr/>
            <p:nvPr/>
          </p:nvSpPr>
          <p:spPr>
            <a:xfrm>
              <a:off x="5864352" y="1842085"/>
              <a:ext cx="619269" cy="3863771"/>
            </a:xfrm>
            <a:prstGeom prst="rect">
              <a:avLst/>
            </a:prstGeom>
            <a:solidFill>
              <a:srgbClr val="0054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AD333AA-AA66-2ADC-68C0-C40E82B3F96E}"/>
                </a:ext>
              </a:extLst>
            </p:cNvPr>
            <p:cNvSpPr txBox="1"/>
            <p:nvPr/>
          </p:nvSpPr>
          <p:spPr>
            <a:xfrm rot="16200000">
              <a:off x="4847181" y="3596839"/>
              <a:ext cx="2653612" cy="523220"/>
            </a:xfrm>
            <a:prstGeom prst="rect">
              <a:avLst/>
            </a:prstGeom>
            <a:noFill/>
          </p:spPr>
          <p:txBody>
            <a:bodyPr wrap="none" rtlCol="0">
              <a:spAutoFit/>
            </a:bodyPr>
            <a:lstStyle/>
            <a:p>
              <a:r>
                <a:rPr lang="en-US" sz="2800" dirty="0">
                  <a:solidFill>
                    <a:schemeClr val="bg1"/>
                  </a:solidFill>
                </a:rPr>
                <a:t>Search algorithm</a:t>
              </a:r>
            </a:p>
          </p:txBody>
        </p:sp>
      </p:grpSp>
      <p:sp>
        <p:nvSpPr>
          <p:cNvPr id="13" name="Rectangle 12">
            <a:extLst>
              <a:ext uri="{FF2B5EF4-FFF2-40B4-BE49-F238E27FC236}">
                <a16:creationId xmlns:a16="http://schemas.microsoft.com/office/drawing/2014/main" id="{04D2DB88-A8FA-798A-7914-01A5179BB04C}"/>
              </a:ext>
            </a:extLst>
          </p:cNvPr>
          <p:cNvSpPr/>
          <p:nvPr/>
        </p:nvSpPr>
        <p:spPr>
          <a:xfrm>
            <a:off x="6100940" y="3992562"/>
            <a:ext cx="3213854" cy="887326"/>
          </a:xfrm>
          <a:prstGeom prst="rect">
            <a:avLst/>
          </a:prstGeom>
          <a:solidFill>
            <a:srgbClr val="7030A0">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8A9B694-9A48-9EC5-A6B3-3516B0BAD2FF}"/>
              </a:ext>
            </a:extLst>
          </p:cNvPr>
          <p:cNvSpPr txBox="1"/>
          <p:nvPr/>
        </p:nvSpPr>
        <p:spPr>
          <a:xfrm>
            <a:off x="6544581" y="4168757"/>
            <a:ext cx="2554161" cy="523220"/>
          </a:xfrm>
          <a:prstGeom prst="rect">
            <a:avLst/>
          </a:prstGeom>
          <a:noFill/>
        </p:spPr>
        <p:txBody>
          <a:bodyPr wrap="none" rtlCol="0">
            <a:spAutoFit/>
          </a:bodyPr>
          <a:lstStyle/>
          <a:p>
            <a:r>
              <a:rPr lang="en-US" sz="2800" dirty="0">
                <a:solidFill>
                  <a:schemeClr val="bg1"/>
                </a:solidFill>
              </a:rPr>
              <a:t>Scoring function</a:t>
            </a:r>
          </a:p>
        </p:txBody>
      </p:sp>
      <p:grpSp>
        <p:nvGrpSpPr>
          <p:cNvPr id="18" name="Group 17">
            <a:extLst>
              <a:ext uri="{FF2B5EF4-FFF2-40B4-BE49-F238E27FC236}">
                <a16:creationId xmlns:a16="http://schemas.microsoft.com/office/drawing/2014/main" id="{B7296293-8550-1F68-5590-1A4402D61A01}"/>
              </a:ext>
            </a:extLst>
          </p:cNvPr>
          <p:cNvGrpSpPr/>
          <p:nvPr/>
        </p:nvGrpSpPr>
        <p:grpSpPr>
          <a:xfrm rot="5400000">
            <a:off x="7278623" y="391673"/>
            <a:ext cx="619269" cy="3863771"/>
            <a:chOff x="4570562" y="1842085"/>
            <a:chExt cx="619269" cy="3863771"/>
          </a:xfrm>
        </p:grpSpPr>
        <p:sp>
          <p:nvSpPr>
            <p:cNvPr id="15" name="Rectangle 14">
              <a:extLst>
                <a:ext uri="{FF2B5EF4-FFF2-40B4-BE49-F238E27FC236}">
                  <a16:creationId xmlns:a16="http://schemas.microsoft.com/office/drawing/2014/main" id="{3D3C02B9-E9B8-917D-6E07-C241C5A342BF}"/>
                </a:ext>
              </a:extLst>
            </p:cNvPr>
            <p:cNvSpPr/>
            <p:nvPr/>
          </p:nvSpPr>
          <p:spPr>
            <a:xfrm>
              <a:off x="4570562" y="1842085"/>
              <a:ext cx="619269" cy="3863771"/>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56DCED3-A8D3-6F5F-A8C1-21C7B020937C}"/>
                </a:ext>
              </a:extLst>
            </p:cNvPr>
            <p:cNvSpPr txBox="1"/>
            <p:nvPr/>
          </p:nvSpPr>
          <p:spPr>
            <a:xfrm rot="16200000">
              <a:off x="3945007" y="3596839"/>
              <a:ext cx="1870384" cy="523220"/>
            </a:xfrm>
            <a:prstGeom prst="rect">
              <a:avLst/>
            </a:prstGeom>
            <a:noFill/>
          </p:spPr>
          <p:txBody>
            <a:bodyPr wrap="none" rtlCol="0">
              <a:spAutoFit/>
            </a:bodyPr>
            <a:lstStyle/>
            <a:p>
              <a:r>
                <a:rPr lang="en-US" sz="2800" dirty="0">
                  <a:solidFill>
                    <a:schemeClr val="bg1"/>
                  </a:solidFill>
                </a:rPr>
                <a:t>Find pocket</a:t>
              </a:r>
            </a:p>
          </p:txBody>
        </p:sp>
      </p:grpSp>
      <p:sp>
        <p:nvSpPr>
          <p:cNvPr id="19" name="Rectangle 18">
            <a:extLst>
              <a:ext uri="{FF2B5EF4-FFF2-40B4-BE49-F238E27FC236}">
                <a16:creationId xmlns:a16="http://schemas.microsoft.com/office/drawing/2014/main" id="{51990EC6-FD47-8C88-B672-2AF9493BD7C9}"/>
              </a:ext>
            </a:extLst>
          </p:cNvPr>
          <p:cNvSpPr/>
          <p:nvPr/>
        </p:nvSpPr>
        <p:spPr>
          <a:xfrm>
            <a:off x="6100940" y="5115355"/>
            <a:ext cx="3213854" cy="88732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52748FC-8C7E-2920-761C-4034D31652B3}"/>
              </a:ext>
            </a:extLst>
          </p:cNvPr>
          <p:cNvSpPr txBox="1"/>
          <p:nvPr/>
        </p:nvSpPr>
        <p:spPr>
          <a:xfrm>
            <a:off x="6198363" y="5276641"/>
            <a:ext cx="3116431" cy="523220"/>
          </a:xfrm>
          <a:prstGeom prst="rect">
            <a:avLst/>
          </a:prstGeom>
          <a:noFill/>
        </p:spPr>
        <p:txBody>
          <a:bodyPr wrap="none" rtlCol="0">
            <a:spAutoFit/>
          </a:bodyPr>
          <a:lstStyle/>
          <a:p>
            <a:r>
              <a:rPr lang="en-US" sz="2800" dirty="0">
                <a:solidFill>
                  <a:schemeClr val="bg1"/>
                </a:solidFill>
              </a:rPr>
              <a:t>Docking assessment</a:t>
            </a:r>
          </a:p>
        </p:txBody>
      </p:sp>
    </p:spTree>
    <p:extLst>
      <p:ext uri="{BB962C8B-B14F-4D97-AF65-F5344CB8AC3E}">
        <p14:creationId xmlns:p14="http://schemas.microsoft.com/office/powerpoint/2010/main" val="20310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EFDDC-D2EC-0F2F-E33D-DD11560BB87A}"/>
              </a:ext>
            </a:extLst>
          </p:cNvPr>
          <p:cNvPicPr>
            <a:picLocks noChangeAspect="1"/>
          </p:cNvPicPr>
          <p:nvPr/>
        </p:nvPicPr>
        <p:blipFill>
          <a:blip r:embed="rId2"/>
          <a:stretch>
            <a:fillRect/>
          </a:stretch>
        </p:blipFill>
        <p:spPr>
          <a:xfrm>
            <a:off x="1072897" y="1357120"/>
            <a:ext cx="4023360" cy="4143760"/>
          </a:xfrm>
          <a:prstGeom prst="rect">
            <a:avLst/>
          </a:prstGeom>
        </p:spPr>
      </p:pic>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a pocket</a:t>
            </a:r>
          </a:p>
        </p:txBody>
      </p:sp>
      <p:sp>
        <p:nvSpPr>
          <p:cNvPr id="8" name="TextBox 7">
            <a:extLst>
              <a:ext uri="{FF2B5EF4-FFF2-40B4-BE49-F238E27FC236}">
                <a16:creationId xmlns:a16="http://schemas.microsoft.com/office/drawing/2014/main" id="{2EE18B68-8F4D-1DF2-DE5E-9E7174ED6972}"/>
              </a:ext>
            </a:extLst>
          </p:cNvPr>
          <p:cNvSpPr txBox="1"/>
          <p:nvPr/>
        </p:nvSpPr>
        <p:spPr>
          <a:xfrm>
            <a:off x="1633729" y="5662246"/>
            <a:ext cx="2901696" cy="646331"/>
          </a:xfrm>
          <a:prstGeom prst="rect">
            <a:avLst/>
          </a:prstGeom>
          <a:noFill/>
        </p:spPr>
        <p:txBody>
          <a:bodyPr wrap="square" rtlCol="0">
            <a:spAutoFit/>
          </a:bodyPr>
          <a:lstStyle/>
          <a:p>
            <a:r>
              <a:rPr lang="en-US" dirty="0"/>
              <a:t>Using a X-ray structure with an existing molecule bound</a:t>
            </a:r>
          </a:p>
        </p:txBody>
      </p:sp>
      <p:sp>
        <p:nvSpPr>
          <p:cNvPr id="9" name="TextBox 8">
            <a:extLst>
              <a:ext uri="{FF2B5EF4-FFF2-40B4-BE49-F238E27FC236}">
                <a16:creationId xmlns:a16="http://schemas.microsoft.com/office/drawing/2014/main" id="{4F1C8DC5-0DBF-B0D1-701F-A5FAE6997D30}"/>
              </a:ext>
            </a:extLst>
          </p:cNvPr>
          <p:cNvSpPr txBox="1"/>
          <p:nvPr/>
        </p:nvSpPr>
        <p:spPr>
          <a:xfrm>
            <a:off x="1828800" y="1670304"/>
            <a:ext cx="683136" cy="369332"/>
          </a:xfrm>
          <a:prstGeom prst="rect">
            <a:avLst/>
          </a:prstGeom>
          <a:noFill/>
        </p:spPr>
        <p:txBody>
          <a:bodyPr wrap="none" rtlCol="0">
            <a:spAutoFit/>
          </a:bodyPr>
          <a:lstStyle/>
          <a:p>
            <a:r>
              <a:rPr lang="en-US" dirty="0"/>
              <a:t>5KU9</a:t>
            </a:r>
          </a:p>
        </p:txBody>
      </p:sp>
      <p:pic>
        <p:nvPicPr>
          <p:cNvPr id="11" name="Picture 10" descr="A diagram of a diagram of a diagram&#10;&#10;Description automatically generated with medium confidence">
            <a:extLst>
              <a:ext uri="{FF2B5EF4-FFF2-40B4-BE49-F238E27FC236}">
                <a16:creationId xmlns:a16="http://schemas.microsoft.com/office/drawing/2014/main" id="{8556B0B5-71BF-982F-F248-A1FF1B4B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236" y="1486955"/>
            <a:ext cx="4417070" cy="3884090"/>
          </a:xfrm>
          <a:prstGeom prst="rect">
            <a:avLst/>
          </a:prstGeom>
        </p:spPr>
      </p:pic>
      <p:sp>
        <p:nvSpPr>
          <p:cNvPr id="12" name="TextBox 11">
            <a:extLst>
              <a:ext uri="{FF2B5EF4-FFF2-40B4-BE49-F238E27FC236}">
                <a16:creationId xmlns:a16="http://schemas.microsoft.com/office/drawing/2014/main" id="{2D83512C-6DFE-05A8-61E8-69782529A506}"/>
              </a:ext>
            </a:extLst>
          </p:cNvPr>
          <p:cNvSpPr txBox="1"/>
          <p:nvPr/>
        </p:nvSpPr>
        <p:spPr>
          <a:xfrm>
            <a:off x="6817235" y="5662246"/>
            <a:ext cx="3741035" cy="369332"/>
          </a:xfrm>
          <a:prstGeom prst="rect">
            <a:avLst/>
          </a:prstGeom>
          <a:noFill/>
        </p:spPr>
        <p:txBody>
          <a:bodyPr wrap="square" rtlCol="0">
            <a:spAutoFit/>
          </a:bodyPr>
          <a:lstStyle/>
          <a:p>
            <a:r>
              <a:rPr lang="en-US" dirty="0"/>
              <a:t>Using a pocket finding algorithm</a:t>
            </a:r>
          </a:p>
        </p:txBody>
      </p:sp>
      <p:sp>
        <p:nvSpPr>
          <p:cNvPr id="14" name="TextBox 13">
            <a:extLst>
              <a:ext uri="{FF2B5EF4-FFF2-40B4-BE49-F238E27FC236}">
                <a16:creationId xmlns:a16="http://schemas.microsoft.com/office/drawing/2014/main" id="{E0E5A971-F11E-E292-6FE3-F6229B3A5CAC}"/>
              </a:ext>
            </a:extLst>
          </p:cNvPr>
          <p:cNvSpPr txBox="1"/>
          <p:nvPr/>
        </p:nvSpPr>
        <p:spPr>
          <a:xfrm>
            <a:off x="5138306" y="6491006"/>
            <a:ext cx="6096000" cy="307777"/>
          </a:xfrm>
          <a:prstGeom prst="rect">
            <a:avLst/>
          </a:prstGeom>
          <a:noFill/>
        </p:spPr>
        <p:txBody>
          <a:bodyPr wrap="square">
            <a:spAutoFit/>
          </a:bodyPr>
          <a:lstStyle/>
          <a:p>
            <a:r>
              <a:rPr lang="en-GB" sz="1400" i="1" dirty="0">
                <a:solidFill>
                  <a:schemeClr val="bg1">
                    <a:lumMod val="65000"/>
                  </a:schemeClr>
                </a:solidFill>
                <a:effectLst/>
                <a:highlight>
                  <a:srgbClr val="FFFFFF"/>
                </a:highlight>
                <a:latin typeface="Calibri" panose="020F0502020204030204" pitchFamily="34" charset="0"/>
                <a:cs typeface="Calibri" panose="020F0502020204030204" pitchFamily="34" charset="0"/>
              </a:rPr>
              <a:t>BMC Structural Biology </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2006, </a:t>
            </a:r>
            <a:r>
              <a:rPr lang="en-GB" sz="1400" b="1" dirty="0">
                <a:solidFill>
                  <a:schemeClr val="bg1">
                    <a:lumMod val="65000"/>
                  </a:schemeClr>
                </a:solidFill>
                <a:effectLst/>
                <a:highlight>
                  <a:srgbClr val="FFFFFF"/>
                </a:highlight>
                <a:latin typeface="Calibri" panose="020F0502020204030204" pitchFamily="34" charset="0"/>
                <a:cs typeface="Calibri" panose="020F0502020204030204" pitchFamily="34" charset="0"/>
              </a:rPr>
              <a:t>6</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:19 doi:10.1186/1472-6807-6-19</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276118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Shape based methods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pic>
        <p:nvPicPr>
          <p:cNvPr id="3" name="Picture 2" descr="A collage of different shapes&#10;&#10;Description automatically generated">
            <a:extLst>
              <a:ext uri="{FF2B5EF4-FFF2-40B4-BE49-F238E27FC236}">
                <a16:creationId xmlns:a16="http://schemas.microsoft.com/office/drawing/2014/main" id="{7AAAAC92-0010-FA8B-890F-0E5BD839F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501706"/>
            <a:ext cx="6248605" cy="4698563"/>
          </a:xfrm>
          <a:prstGeom prst="rect">
            <a:avLst/>
          </a:prstGeom>
        </p:spPr>
      </p:pic>
      <p:sp>
        <p:nvSpPr>
          <p:cNvPr id="5" name="TextBox 4">
            <a:extLst>
              <a:ext uri="{FF2B5EF4-FFF2-40B4-BE49-F238E27FC236}">
                <a16:creationId xmlns:a16="http://schemas.microsoft.com/office/drawing/2014/main" id="{99D2FCDF-FDBF-8DAE-D943-D30BA74C06D5}"/>
              </a:ext>
            </a:extLst>
          </p:cNvPr>
          <p:cNvSpPr txBox="1"/>
          <p:nvPr/>
        </p:nvSpPr>
        <p:spPr>
          <a:xfrm>
            <a:off x="838200" y="6325846"/>
            <a:ext cx="9610344"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docs.eyesopen.com</a:t>
            </a:r>
            <a:r>
              <a:rPr lang="en-US" sz="1400" dirty="0">
                <a:solidFill>
                  <a:schemeClr val="bg1">
                    <a:lumMod val="65000"/>
                  </a:schemeClr>
                </a:solidFill>
              </a:rPr>
              <a:t>/applications/</a:t>
            </a:r>
            <a:r>
              <a:rPr lang="en-US" sz="1400" dirty="0" err="1">
                <a:solidFill>
                  <a:schemeClr val="bg1">
                    <a:lumMod val="65000"/>
                  </a:schemeClr>
                </a:solidFill>
              </a:rPr>
              <a:t>oedocking</a:t>
            </a:r>
            <a:r>
              <a:rPr lang="en-US" sz="1400" dirty="0">
                <a:solidFill>
                  <a:schemeClr val="bg1">
                    <a:lumMod val="65000"/>
                  </a:schemeClr>
                </a:solidFill>
              </a:rPr>
              <a:t>/theory/</a:t>
            </a:r>
            <a:r>
              <a:rPr lang="en-US" sz="1400" dirty="0" err="1">
                <a:solidFill>
                  <a:schemeClr val="bg1">
                    <a:lumMod val="65000"/>
                  </a:schemeClr>
                </a:solidFill>
              </a:rPr>
              <a:t>posit_theory.html#posit-heat-map</a:t>
            </a:r>
            <a:endParaRPr lang="en-US" sz="1400" dirty="0">
              <a:solidFill>
                <a:schemeClr val="bg1">
                  <a:lumMod val="65000"/>
                </a:schemeClr>
              </a:solidFill>
            </a:endParaRPr>
          </a:p>
        </p:txBody>
      </p:sp>
      <p:sp>
        <p:nvSpPr>
          <p:cNvPr id="10" name="TextBox 9">
            <a:extLst>
              <a:ext uri="{FF2B5EF4-FFF2-40B4-BE49-F238E27FC236}">
                <a16:creationId xmlns:a16="http://schemas.microsoft.com/office/drawing/2014/main" id="{8854CC5E-1A67-CD33-9ACE-1688BC62DC4F}"/>
              </a:ext>
            </a:extLst>
          </p:cNvPr>
          <p:cNvSpPr txBox="1"/>
          <p:nvPr/>
        </p:nvSpPr>
        <p:spPr>
          <a:xfrm>
            <a:off x="7876032" y="1501706"/>
            <a:ext cx="3291840" cy="2400657"/>
          </a:xfrm>
          <a:prstGeom prst="rect">
            <a:avLst/>
          </a:prstGeom>
          <a:noFill/>
        </p:spPr>
        <p:txBody>
          <a:bodyPr wrap="square" rtlCol="0">
            <a:spAutoFit/>
          </a:bodyPr>
          <a:lstStyle/>
          <a:p>
            <a:r>
              <a:rPr lang="en-US" sz="3000" dirty="0"/>
              <a:t>With an existing ligand it is possible to match the shape and optimize the overlay</a:t>
            </a:r>
          </a:p>
        </p:txBody>
      </p:sp>
      <p:sp>
        <p:nvSpPr>
          <p:cNvPr id="16" name="TextBox 15">
            <a:extLst>
              <a:ext uri="{FF2B5EF4-FFF2-40B4-BE49-F238E27FC236}">
                <a16:creationId xmlns:a16="http://schemas.microsoft.com/office/drawing/2014/main" id="{1CB0F811-3ABF-8BCE-696E-B7479BD5F10A}"/>
              </a:ext>
            </a:extLst>
          </p:cNvPr>
          <p:cNvSpPr txBox="1"/>
          <p:nvPr/>
        </p:nvSpPr>
        <p:spPr>
          <a:xfrm>
            <a:off x="7559040" y="4027940"/>
            <a:ext cx="2731008" cy="553998"/>
          </a:xfrm>
          <a:prstGeom prst="rect">
            <a:avLst/>
          </a:prstGeom>
          <a:noFill/>
        </p:spPr>
        <p:txBody>
          <a:bodyPr wrap="square">
            <a:spAutoFit/>
          </a:bodyPr>
          <a:lstStyle/>
          <a:p>
            <a:r>
              <a:rPr lang="en-US" sz="3000" b="1" dirty="0">
                <a:solidFill>
                  <a:schemeClr val="accent6">
                    <a:lumMod val="75000"/>
                  </a:schemeClr>
                </a:solidFill>
              </a:rPr>
              <a:t>Fast and robust</a:t>
            </a:r>
          </a:p>
        </p:txBody>
      </p:sp>
      <p:sp>
        <p:nvSpPr>
          <p:cNvPr id="17" name="TextBox 16">
            <a:extLst>
              <a:ext uri="{FF2B5EF4-FFF2-40B4-BE49-F238E27FC236}">
                <a16:creationId xmlns:a16="http://schemas.microsoft.com/office/drawing/2014/main" id="{E80AC94E-448D-F83D-5941-C4C1C2A6965F}"/>
              </a:ext>
            </a:extLst>
          </p:cNvPr>
          <p:cNvSpPr txBox="1"/>
          <p:nvPr/>
        </p:nvSpPr>
        <p:spPr>
          <a:xfrm>
            <a:off x="7565592" y="4739563"/>
            <a:ext cx="3912719" cy="1015663"/>
          </a:xfrm>
          <a:prstGeom prst="rect">
            <a:avLst/>
          </a:prstGeom>
          <a:noFill/>
        </p:spPr>
        <p:txBody>
          <a:bodyPr wrap="square">
            <a:spAutoFit/>
          </a:bodyPr>
          <a:lstStyle/>
          <a:p>
            <a:r>
              <a:rPr lang="en-US" sz="3000" b="1" dirty="0">
                <a:solidFill>
                  <a:srgbClr val="C00000"/>
                </a:solidFill>
              </a:rPr>
              <a:t>Ligand changes are not taken into account</a:t>
            </a:r>
          </a:p>
        </p:txBody>
      </p:sp>
    </p:spTree>
    <p:extLst>
      <p:ext uri="{BB962C8B-B14F-4D97-AF65-F5344CB8AC3E}">
        <p14:creationId xmlns:p14="http://schemas.microsoft.com/office/powerpoint/2010/main" val="424806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Genetic algorithm for ligand conformers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8</a:t>
            </a:fld>
            <a:endParaRPr lang="en-GB" dirty="0">
              <a:solidFill>
                <a:schemeClr val="bg1">
                  <a:lumMod val="50000"/>
                </a:schemeClr>
              </a:solidFill>
            </a:endParaRPr>
          </a:p>
        </p:txBody>
      </p:sp>
      <p:grpSp>
        <p:nvGrpSpPr>
          <p:cNvPr id="6" name="Group 5">
            <a:extLst>
              <a:ext uri="{FF2B5EF4-FFF2-40B4-BE49-F238E27FC236}">
                <a16:creationId xmlns:a16="http://schemas.microsoft.com/office/drawing/2014/main" id="{71B69BC1-16A8-743D-D153-34753FBE5D2E}"/>
              </a:ext>
            </a:extLst>
          </p:cNvPr>
          <p:cNvGrpSpPr/>
          <p:nvPr/>
        </p:nvGrpSpPr>
        <p:grpSpPr>
          <a:xfrm>
            <a:off x="2295616" y="923544"/>
            <a:ext cx="7019072" cy="5181600"/>
            <a:chOff x="527776" y="1194816"/>
            <a:chExt cx="5446304" cy="3916934"/>
          </a:xfrm>
        </p:grpSpPr>
        <p:pic>
          <p:nvPicPr>
            <p:cNvPr id="2" name="Picture 2" descr="Fig. 1">
              <a:extLst>
                <a:ext uri="{FF2B5EF4-FFF2-40B4-BE49-F238E27FC236}">
                  <a16:creationId xmlns:a16="http://schemas.microsoft.com/office/drawing/2014/main" id="{5217DFD1-C4FB-F23D-15C9-01FAC223F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76" y="1746250"/>
              <a:ext cx="4927600" cy="33655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2FCFA369-B8D9-339C-4F69-D16E80591866}"/>
                </a:ext>
              </a:extLst>
            </p:cNvPr>
            <p:cNvSpPr/>
            <p:nvPr/>
          </p:nvSpPr>
          <p:spPr>
            <a:xfrm>
              <a:off x="2523744" y="1194816"/>
              <a:ext cx="3450336" cy="2389632"/>
            </a:xfrm>
            <a:custGeom>
              <a:avLst/>
              <a:gdLst>
                <a:gd name="connsiteX0" fmla="*/ 24384 w 3450336"/>
                <a:gd name="connsiteY0" fmla="*/ 585216 h 2389632"/>
                <a:gd name="connsiteX1" fmla="*/ 24384 w 3450336"/>
                <a:gd name="connsiteY1" fmla="*/ 585216 h 2389632"/>
                <a:gd name="connsiteX2" fmla="*/ 60960 w 3450336"/>
                <a:gd name="connsiteY2" fmla="*/ 707136 h 2389632"/>
                <a:gd name="connsiteX3" fmla="*/ 73152 w 3450336"/>
                <a:gd name="connsiteY3" fmla="*/ 755904 h 2389632"/>
                <a:gd name="connsiteX4" fmla="*/ 85344 w 3450336"/>
                <a:gd name="connsiteY4" fmla="*/ 877824 h 2389632"/>
                <a:gd name="connsiteX5" fmla="*/ 73152 w 3450336"/>
                <a:gd name="connsiteY5" fmla="*/ 1024128 h 2389632"/>
                <a:gd name="connsiteX6" fmla="*/ 60960 w 3450336"/>
                <a:gd name="connsiteY6" fmla="*/ 1109472 h 2389632"/>
                <a:gd name="connsiteX7" fmla="*/ 85344 w 3450336"/>
                <a:gd name="connsiteY7" fmla="*/ 1487424 h 2389632"/>
                <a:gd name="connsiteX8" fmla="*/ 97536 w 3450336"/>
                <a:gd name="connsiteY8" fmla="*/ 1621536 h 2389632"/>
                <a:gd name="connsiteX9" fmla="*/ 121920 w 3450336"/>
                <a:gd name="connsiteY9" fmla="*/ 1694688 h 2389632"/>
                <a:gd name="connsiteX10" fmla="*/ 146304 w 3450336"/>
                <a:gd name="connsiteY10" fmla="*/ 1804416 h 2389632"/>
                <a:gd name="connsiteX11" fmla="*/ 170688 w 3450336"/>
                <a:gd name="connsiteY11" fmla="*/ 1877568 h 2389632"/>
                <a:gd name="connsiteX12" fmla="*/ 207264 w 3450336"/>
                <a:gd name="connsiteY12" fmla="*/ 1962912 h 2389632"/>
                <a:gd name="connsiteX13" fmla="*/ 219456 w 3450336"/>
                <a:gd name="connsiteY13" fmla="*/ 1999488 h 2389632"/>
                <a:gd name="connsiteX14" fmla="*/ 341376 w 3450336"/>
                <a:gd name="connsiteY14" fmla="*/ 2036064 h 2389632"/>
                <a:gd name="connsiteX15" fmla="*/ 377952 w 3450336"/>
                <a:gd name="connsiteY15" fmla="*/ 2060448 h 2389632"/>
                <a:gd name="connsiteX16" fmla="*/ 451104 w 3450336"/>
                <a:gd name="connsiteY16" fmla="*/ 2084832 h 2389632"/>
                <a:gd name="connsiteX17" fmla="*/ 1328928 w 3450336"/>
                <a:gd name="connsiteY17" fmla="*/ 2097024 h 2389632"/>
                <a:gd name="connsiteX18" fmla="*/ 1609344 w 3450336"/>
                <a:gd name="connsiteY18" fmla="*/ 2121408 h 2389632"/>
                <a:gd name="connsiteX19" fmla="*/ 1719072 w 3450336"/>
                <a:gd name="connsiteY19" fmla="*/ 2145792 h 2389632"/>
                <a:gd name="connsiteX20" fmla="*/ 1780032 w 3450336"/>
                <a:gd name="connsiteY20" fmla="*/ 2157984 h 2389632"/>
                <a:gd name="connsiteX21" fmla="*/ 1828800 w 3450336"/>
                <a:gd name="connsiteY21" fmla="*/ 2170176 h 2389632"/>
                <a:gd name="connsiteX22" fmla="*/ 1914144 w 3450336"/>
                <a:gd name="connsiteY22" fmla="*/ 2182368 h 2389632"/>
                <a:gd name="connsiteX23" fmla="*/ 1950720 w 3450336"/>
                <a:gd name="connsiteY23" fmla="*/ 2194560 h 2389632"/>
                <a:gd name="connsiteX24" fmla="*/ 1987296 w 3450336"/>
                <a:gd name="connsiteY24" fmla="*/ 2218944 h 2389632"/>
                <a:gd name="connsiteX25" fmla="*/ 2048256 w 3450336"/>
                <a:gd name="connsiteY25" fmla="*/ 2231136 h 2389632"/>
                <a:gd name="connsiteX26" fmla="*/ 2097024 w 3450336"/>
                <a:gd name="connsiteY26" fmla="*/ 2243328 h 2389632"/>
                <a:gd name="connsiteX27" fmla="*/ 2170176 w 3450336"/>
                <a:gd name="connsiteY27" fmla="*/ 2267712 h 2389632"/>
                <a:gd name="connsiteX28" fmla="*/ 2206752 w 3450336"/>
                <a:gd name="connsiteY28" fmla="*/ 2292096 h 2389632"/>
                <a:gd name="connsiteX29" fmla="*/ 2255520 w 3450336"/>
                <a:gd name="connsiteY29" fmla="*/ 2304288 h 2389632"/>
                <a:gd name="connsiteX30" fmla="*/ 2328672 w 3450336"/>
                <a:gd name="connsiteY30" fmla="*/ 2328672 h 2389632"/>
                <a:gd name="connsiteX31" fmla="*/ 2414016 w 3450336"/>
                <a:gd name="connsiteY31" fmla="*/ 2353056 h 2389632"/>
                <a:gd name="connsiteX32" fmla="*/ 2474976 w 3450336"/>
                <a:gd name="connsiteY32" fmla="*/ 2365248 h 2389632"/>
                <a:gd name="connsiteX33" fmla="*/ 2572512 w 3450336"/>
                <a:gd name="connsiteY33" fmla="*/ 2389632 h 2389632"/>
                <a:gd name="connsiteX34" fmla="*/ 2731008 w 3450336"/>
                <a:gd name="connsiteY34" fmla="*/ 2377440 h 2389632"/>
                <a:gd name="connsiteX35" fmla="*/ 2816352 w 3450336"/>
                <a:gd name="connsiteY35" fmla="*/ 2353056 h 2389632"/>
                <a:gd name="connsiteX36" fmla="*/ 2865120 w 3450336"/>
                <a:gd name="connsiteY36" fmla="*/ 2340864 h 2389632"/>
                <a:gd name="connsiteX37" fmla="*/ 2901696 w 3450336"/>
                <a:gd name="connsiteY37" fmla="*/ 2328672 h 2389632"/>
                <a:gd name="connsiteX38" fmla="*/ 3096768 w 3450336"/>
                <a:gd name="connsiteY38" fmla="*/ 2292096 h 2389632"/>
                <a:gd name="connsiteX39" fmla="*/ 3133344 w 3450336"/>
                <a:gd name="connsiteY39" fmla="*/ 2267712 h 2389632"/>
                <a:gd name="connsiteX40" fmla="*/ 3218688 w 3450336"/>
                <a:gd name="connsiteY40" fmla="*/ 2170176 h 2389632"/>
                <a:gd name="connsiteX41" fmla="*/ 3243072 w 3450336"/>
                <a:gd name="connsiteY41" fmla="*/ 2133600 h 2389632"/>
                <a:gd name="connsiteX42" fmla="*/ 3279648 w 3450336"/>
                <a:gd name="connsiteY42" fmla="*/ 2097024 h 2389632"/>
                <a:gd name="connsiteX43" fmla="*/ 3304032 w 3450336"/>
                <a:gd name="connsiteY43" fmla="*/ 2060448 h 2389632"/>
                <a:gd name="connsiteX44" fmla="*/ 3377184 w 3450336"/>
                <a:gd name="connsiteY44" fmla="*/ 1950720 h 2389632"/>
                <a:gd name="connsiteX45" fmla="*/ 3425952 w 3450336"/>
                <a:gd name="connsiteY45" fmla="*/ 1804416 h 2389632"/>
                <a:gd name="connsiteX46" fmla="*/ 3450336 w 3450336"/>
                <a:gd name="connsiteY46" fmla="*/ 1609344 h 2389632"/>
                <a:gd name="connsiteX47" fmla="*/ 3438144 w 3450336"/>
                <a:gd name="connsiteY47" fmla="*/ 1426464 h 2389632"/>
                <a:gd name="connsiteX48" fmla="*/ 3413760 w 3450336"/>
                <a:gd name="connsiteY48" fmla="*/ 853440 h 2389632"/>
                <a:gd name="connsiteX49" fmla="*/ 3377184 w 3450336"/>
                <a:gd name="connsiteY49" fmla="*/ 682752 h 2389632"/>
                <a:gd name="connsiteX50" fmla="*/ 3364992 w 3450336"/>
                <a:gd name="connsiteY50" fmla="*/ 621792 h 2389632"/>
                <a:gd name="connsiteX51" fmla="*/ 3340608 w 3450336"/>
                <a:gd name="connsiteY51" fmla="*/ 573024 h 2389632"/>
                <a:gd name="connsiteX52" fmla="*/ 3157728 w 3450336"/>
                <a:gd name="connsiteY52" fmla="*/ 341376 h 2389632"/>
                <a:gd name="connsiteX53" fmla="*/ 2816352 w 3450336"/>
                <a:gd name="connsiteY53" fmla="*/ 73152 h 2389632"/>
                <a:gd name="connsiteX54" fmla="*/ 2731008 w 3450336"/>
                <a:gd name="connsiteY54" fmla="*/ 36576 h 2389632"/>
                <a:gd name="connsiteX55" fmla="*/ 2609088 w 3450336"/>
                <a:gd name="connsiteY55" fmla="*/ 0 h 2389632"/>
                <a:gd name="connsiteX56" fmla="*/ 2438400 w 3450336"/>
                <a:gd name="connsiteY56" fmla="*/ 24384 h 2389632"/>
                <a:gd name="connsiteX57" fmla="*/ 2340864 w 3450336"/>
                <a:gd name="connsiteY57" fmla="*/ 36576 h 2389632"/>
                <a:gd name="connsiteX58" fmla="*/ 2084832 w 3450336"/>
                <a:gd name="connsiteY58" fmla="*/ 85344 h 2389632"/>
                <a:gd name="connsiteX59" fmla="*/ 1938528 w 3450336"/>
                <a:gd name="connsiteY59" fmla="*/ 97536 h 2389632"/>
                <a:gd name="connsiteX60" fmla="*/ 1804416 w 3450336"/>
                <a:gd name="connsiteY60" fmla="*/ 121920 h 2389632"/>
                <a:gd name="connsiteX61" fmla="*/ 1694688 w 3450336"/>
                <a:gd name="connsiteY61" fmla="*/ 134112 h 2389632"/>
                <a:gd name="connsiteX62" fmla="*/ 1341120 w 3450336"/>
                <a:gd name="connsiteY62" fmla="*/ 195072 h 2389632"/>
                <a:gd name="connsiteX63" fmla="*/ 1194816 w 3450336"/>
                <a:gd name="connsiteY63" fmla="*/ 231648 h 2389632"/>
                <a:gd name="connsiteX64" fmla="*/ 1024128 w 3450336"/>
                <a:gd name="connsiteY64" fmla="*/ 243840 h 2389632"/>
                <a:gd name="connsiteX65" fmla="*/ 853440 w 3450336"/>
                <a:gd name="connsiteY65" fmla="*/ 268224 h 2389632"/>
                <a:gd name="connsiteX66" fmla="*/ 719328 w 3450336"/>
                <a:gd name="connsiteY66" fmla="*/ 292608 h 2389632"/>
                <a:gd name="connsiteX67" fmla="*/ 609600 w 3450336"/>
                <a:gd name="connsiteY67" fmla="*/ 304800 h 2389632"/>
                <a:gd name="connsiteX68" fmla="*/ 499872 w 3450336"/>
                <a:gd name="connsiteY68" fmla="*/ 329184 h 2389632"/>
                <a:gd name="connsiteX69" fmla="*/ 414528 w 3450336"/>
                <a:gd name="connsiteY69" fmla="*/ 341376 h 2389632"/>
                <a:gd name="connsiteX70" fmla="*/ 341376 w 3450336"/>
                <a:gd name="connsiteY70" fmla="*/ 365760 h 2389632"/>
                <a:gd name="connsiteX71" fmla="*/ 304800 w 3450336"/>
                <a:gd name="connsiteY71" fmla="*/ 390144 h 2389632"/>
                <a:gd name="connsiteX72" fmla="*/ 268224 w 3450336"/>
                <a:gd name="connsiteY72" fmla="*/ 402336 h 2389632"/>
                <a:gd name="connsiteX73" fmla="*/ 207264 w 3450336"/>
                <a:gd name="connsiteY73" fmla="*/ 438912 h 2389632"/>
                <a:gd name="connsiteX74" fmla="*/ 170688 w 3450336"/>
                <a:gd name="connsiteY74" fmla="*/ 451104 h 2389632"/>
                <a:gd name="connsiteX75" fmla="*/ 121920 w 3450336"/>
                <a:gd name="connsiteY75" fmla="*/ 475488 h 2389632"/>
                <a:gd name="connsiteX76" fmla="*/ 24384 w 3450336"/>
                <a:gd name="connsiteY76" fmla="*/ 548640 h 2389632"/>
                <a:gd name="connsiteX77" fmla="*/ 0 w 3450336"/>
                <a:gd name="connsiteY77" fmla="*/ 597408 h 2389632"/>
                <a:gd name="connsiteX78" fmla="*/ 12192 w 3450336"/>
                <a:gd name="connsiteY78" fmla="*/ 658368 h 2389632"/>
                <a:gd name="connsiteX79" fmla="*/ 24384 w 3450336"/>
                <a:gd name="connsiteY79" fmla="*/ 585216 h 238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50336" h="2389632">
                  <a:moveTo>
                    <a:pt x="24384" y="585216"/>
                  </a:moveTo>
                  <a:lnTo>
                    <a:pt x="24384" y="585216"/>
                  </a:lnTo>
                  <a:cubicBezTo>
                    <a:pt x="36576" y="625856"/>
                    <a:pt x="49304" y="666339"/>
                    <a:pt x="60960" y="707136"/>
                  </a:cubicBezTo>
                  <a:cubicBezTo>
                    <a:pt x="65563" y="723248"/>
                    <a:pt x="70782" y="739316"/>
                    <a:pt x="73152" y="755904"/>
                  </a:cubicBezTo>
                  <a:cubicBezTo>
                    <a:pt x="78928" y="796336"/>
                    <a:pt x="81280" y="837184"/>
                    <a:pt x="85344" y="877824"/>
                  </a:cubicBezTo>
                  <a:cubicBezTo>
                    <a:pt x="81280" y="926592"/>
                    <a:pt x="78275" y="975460"/>
                    <a:pt x="73152" y="1024128"/>
                  </a:cubicBezTo>
                  <a:cubicBezTo>
                    <a:pt x="70144" y="1052707"/>
                    <a:pt x="60960" y="1080735"/>
                    <a:pt x="60960" y="1109472"/>
                  </a:cubicBezTo>
                  <a:cubicBezTo>
                    <a:pt x="60960" y="1404152"/>
                    <a:pt x="48476" y="1339952"/>
                    <a:pt x="85344" y="1487424"/>
                  </a:cubicBezTo>
                  <a:cubicBezTo>
                    <a:pt x="89408" y="1532128"/>
                    <a:pt x="89735" y="1577331"/>
                    <a:pt x="97536" y="1621536"/>
                  </a:cubicBezTo>
                  <a:cubicBezTo>
                    <a:pt x="102003" y="1646848"/>
                    <a:pt x="116879" y="1669484"/>
                    <a:pt x="121920" y="1694688"/>
                  </a:cubicBezTo>
                  <a:cubicBezTo>
                    <a:pt x="128881" y="1729492"/>
                    <a:pt x="135973" y="1769980"/>
                    <a:pt x="146304" y="1804416"/>
                  </a:cubicBezTo>
                  <a:cubicBezTo>
                    <a:pt x="153690" y="1829035"/>
                    <a:pt x="164454" y="1852632"/>
                    <a:pt x="170688" y="1877568"/>
                  </a:cubicBezTo>
                  <a:cubicBezTo>
                    <a:pt x="196062" y="1979065"/>
                    <a:pt x="165166" y="1878715"/>
                    <a:pt x="207264" y="1962912"/>
                  </a:cubicBezTo>
                  <a:cubicBezTo>
                    <a:pt x="213011" y="1974407"/>
                    <a:pt x="208998" y="1992018"/>
                    <a:pt x="219456" y="1999488"/>
                  </a:cubicBezTo>
                  <a:cubicBezTo>
                    <a:pt x="235439" y="2010904"/>
                    <a:pt x="315305" y="2029546"/>
                    <a:pt x="341376" y="2036064"/>
                  </a:cubicBezTo>
                  <a:cubicBezTo>
                    <a:pt x="353568" y="2044192"/>
                    <a:pt x="364562" y="2054497"/>
                    <a:pt x="377952" y="2060448"/>
                  </a:cubicBezTo>
                  <a:cubicBezTo>
                    <a:pt x="401440" y="2070887"/>
                    <a:pt x="425403" y="2084475"/>
                    <a:pt x="451104" y="2084832"/>
                  </a:cubicBezTo>
                  <a:lnTo>
                    <a:pt x="1328928" y="2097024"/>
                  </a:lnTo>
                  <a:cubicBezTo>
                    <a:pt x="1422400" y="2105152"/>
                    <a:pt x="1517341" y="2103007"/>
                    <a:pt x="1609344" y="2121408"/>
                  </a:cubicBezTo>
                  <a:cubicBezTo>
                    <a:pt x="1793201" y="2158179"/>
                    <a:pt x="1564111" y="2111356"/>
                    <a:pt x="1719072" y="2145792"/>
                  </a:cubicBezTo>
                  <a:cubicBezTo>
                    <a:pt x="1739301" y="2150287"/>
                    <a:pt x="1759803" y="2153489"/>
                    <a:pt x="1780032" y="2157984"/>
                  </a:cubicBezTo>
                  <a:cubicBezTo>
                    <a:pt x="1796389" y="2161619"/>
                    <a:pt x="1812314" y="2167179"/>
                    <a:pt x="1828800" y="2170176"/>
                  </a:cubicBezTo>
                  <a:cubicBezTo>
                    <a:pt x="1857073" y="2175317"/>
                    <a:pt x="1885696" y="2178304"/>
                    <a:pt x="1914144" y="2182368"/>
                  </a:cubicBezTo>
                  <a:cubicBezTo>
                    <a:pt x="1926336" y="2186432"/>
                    <a:pt x="1939225" y="2188813"/>
                    <a:pt x="1950720" y="2194560"/>
                  </a:cubicBezTo>
                  <a:cubicBezTo>
                    <a:pt x="1963826" y="2201113"/>
                    <a:pt x="1973576" y="2213799"/>
                    <a:pt x="1987296" y="2218944"/>
                  </a:cubicBezTo>
                  <a:cubicBezTo>
                    <a:pt x="2006699" y="2226220"/>
                    <a:pt x="2028027" y="2226641"/>
                    <a:pt x="2048256" y="2231136"/>
                  </a:cubicBezTo>
                  <a:cubicBezTo>
                    <a:pt x="2064613" y="2234771"/>
                    <a:pt x="2080974" y="2238513"/>
                    <a:pt x="2097024" y="2243328"/>
                  </a:cubicBezTo>
                  <a:cubicBezTo>
                    <a:pt x="2121643" y="2250714"/>
                    <a:pt x="2148790" y="2253455"/>
                    <a:pt x="2170176" y="2267712"/>
                  </a:cubicBezTo>
                  <a:cubicBezTo>
                    <a:pt x="2182368" y="2275840"/>
                    <a:pt x="2193284" y="2286324"/>
                    <a:pt x="2206752" y="2292096"/>
                  </a:cubicBezTo>
                  <a:cubicBezTo>
                    <a:pt x="2222153" y="2298697"/>
                    <a:pt x="2239470" y="2299473"/>
                    <a:pt x="2255520" y="2304288"/>
                  </a:cubicBezTo>
                  <a:cubicBezTo>
                    <a:pt x="2280139" y="2311674"/>
                    <a:pt x="2304288" y="2320544"/>
                    <a:pt x="2328672" y="2328672"/>
                  </a:cubicBezTo>
                  <a:cubicBezTo>
                    <a:pt x="2369403" y="2342249"/>
                    <a:pt x="2368089" y="2342850"/>
                    <a:pt x="2414016" y="2353056"/>
                  </a:cubicBezTo>
                  <a:cubicBezTo>
                    <a:pt x="2434245" y="2357551"/>
                    <a:pt x="2454784" y="2360588"/>
                    <a:pt x="2474976" y="2365248"/>
                  </a:cubicBezTo>
                  <a:cubicBezTo>
                    <a:pt x="2507630" y="2372784"/>
                    <a:pt x="2572512" y="2389632"/>
                    <a:pt x="2572512" y="2389632"/>
                  </a:cubicBezTo>
                  <a:cubicBezTo>
                    <a:pt x="2625344" y="2385568"/>
                    <a:pt x="2678383" y="2383631"/>
                    <a:pt x="2731008" y="2377440"/>
                  </a:cubicBezTo>
                  <a:cubicBezTo>
                    <a:pt x="2763405" y="2373629"/>
                    <a:pt x="2785998" y="2361729"/>
                    <a:pt x="2816352" y="2353056"/>
                  </a:cubicBezTo>
                  <a:cubicBezTo>
                    <a:pt x="2832464" y="2348453"/>
                    <a:pt x="2849008" y="2345467"/>
                    <a:pt x="2865120" y="2340864"/>
                  </a:cubicBezTo>
                  <a:cubicBezTo>
                    <a:pt x="2877477" y="2337333"/>
                    <a:pt x="2889094" y="2331192"/>
                    <a:pt x="2901696" y="2328672"/>
                  </a:cubicBezTo>
                  <a:cubicBezTo>
                    <a:pt x="3173083" y="2274395"/>
                    <a:pt x="2963244" y="2325477"/>
                    <a:pt x="3096768" y="2292096"/>
                  </a:cubicBezTo>
                  <a:cubicBezTo>
                    <a:pt x="3108960" y="2283968"/>
                    <a:pt x="3122087" y="2277093"/>
                    <a:pt x="3133344" y="2267712"/>
                  </a:cubicBezTo>
                  <a:cubicBezTo>
                    <a:pt x="3163420" y="2242649"/>
                    <a:pt x="3196730" y="2199454"/>
                    <a:pt x="3218688" y="2170176"/>
                  </a:cubicBezTo>
                  <a:cubicBezTo>
                    <a:pt x="3227480" y="2158454"/>
                    <a:pt x="3233691" y="2144857"/>
                    <a:pt x="3243072" y="2133600"/>
                  </a:cubicBezTo>
                  <a:cubicBezTo>
                    <a:pt x="3254110" y="2120354"/>
                    <a:pt x="3268610" y="2110270"/>
                    <a:pt x="3279648" y="2097024"/>
                  </a:cubicBezTo>
                  <a:cubicBezTo>
                    <a:pt x="3289029" y="2085767"/>
                    <a:pt x="3295515" y="2072372"/>
                    <a:pt x="3304032" y="2060448"/>
                  </a:cubicBezTo>
                  <a:cubicBezTo>
                    <a:pt x="3367525" y="1971558"/>
                    <a:pt x="3315345" y="2053786"/>
                    <a:pt x="3377184" y="1950720"/>
                  </a:cubicBezTo>
                  <a:cubicBezTo>
                    <a:pt x="3405976" y="1835552"/>
                    <a:pt x="3386581" y="1883159"/>
                    <a:pt x="3425952" y="1804416"/>
                  </a:cubicBezTo>
                  <a:cubicBezTo>
                    <a:pt x="3435990" y="1744186"/>
                    <a:pt x="3450336" y="1667951"/>
                    <a:pt x="3450336" y="1609344"/>
                  </a:cubicBezTo>
                  <a:cubicBezTo>
                    <a:pt x="3450336" y="1548249"/>
                    <a:pt x="3442208" y="1487424"/>
                    <a:pt x="3438144" y="1426464"/>
                  </a:cubicBezTo>
                  <a:cubicBezTo>
                    <a:pt x="3436438" y="1368456"/>
                    <a:pt x="3431938" y="992802"/>
                    <a:pt x="3413760" y="853440"/>
                  </a:cubicBezTo>
                  <a:cubicBezTo>
                    <a:pt x="3400704" y="753344"/>
                    <a:pt x="3393519" y="756261"/>
                    <a:pt x="3377184" y="682752"/>
                  </a:cubicBezTo>
                  <a:cubicBezTo>
                    <a:pt x="3372689" y="662523"/>
                    <a:pt x="3371545" y="641451"/>
                    <a:pt x="3364992" y="621792"/>
                  </a:cubicBezTo>
                  <a:cubicBezTo>
                    <a:pt x="3359245" y="604550"/>
                    <a:pt x="3350481" y="588283"/>
                    <a:pt x="3340608" y="573024"/>
                  </a:cubicBezTo>
                  <a:cubicBezTo>
                    <a:pt x="3265731" y="457305"/>
                    <a:pt x="3247080" y="421793"/>
                    <a:pt x="3157728" y="341376"/>
                  </a:cubicBezTo>
                  <a:cubicBezTo>
                    <a:pt x="3104774" y="293717"/>
                    <a:pt x="2888633" y="104130"/>
                    <a:pt x="2816352" y="73152"/>
                  </a:cubicBezTo>
                  <a:cubicBezTo>
                    <a:pt x="2787904" y="60960"/>
                    <a:pt x="2759896" y="47687"/>
                    <a:pt x="2731008" y="36576"/>
                  </a:cubicBezTo>
                  <a:cubicBezTo>
                    <a:pt x="2675883" y="15374"/>
                    <a:pt x="2660676" y="12897"/>
                    <a:pt x="2609088" y="0"/>
                  </a:cubicBezTo>
                  <a:cubicBezTo>
                    <a:pt x="2292631" y="35162"/>
                    <a:pt x="2640257" y="-6671"/>
                    <a:pt x="2438400" y="24384"/>
                  </a:cubicBezTo>
                  <a:cubicBezTo>
                    <a:pt x="2406016" y="29366"/>
                    <a:pt x="2373153" y="31009"/>
                    <a:pt x="2340864" y="36576"/>
                  </a:cubicBezTo>
                  <a:cubicBezTo>
                    <a:pt x="2255249" y="51337"/>
                    <a:pt x="2171410" y="78129"/>
                    <a:pt x="2084832" y="85344"/>
                  </a:cubicBezTo>
                  <a:lnTo>
                    <a:pt x="1938528" y="97536"/>
                  </a:lnTo>
                  <a:cubicBezTo>
                    <a:pt x="1893824" y="105664"/>
                    <a:pt x="1849350" y="115180"/>
                    <a:pt x="1804416" y="121920"/>
                  </a:cubicBezTo>
                  <a:cubicBezTo>
                    <a:pt x="1768022" y="127379"/>
                    <a:pt x="1730954" y="127859"/>
                    <a:pt x="1694688" y="134112"/>
                  </a:cubicBezTo>
                  <a:cubicBezTo>
                    <a:pt x="1288795" y="204094"/>
                    <a:pt x="1589157" y="167512"/>
                    <a:pt x="1341120" y="195072"/>
                  </a:cubicBezTo>
                  <a:cubicBezTo>
                    <a:pt x="1292352" y="207264"/>
                    <a:pt x="1244500" y="224004"/>
                    <a:pt x="1194816" y="231648"/>
                  </a:cubicBezTo>
                  <a:cubicBezTo>
                    <a:pt x="1138438" y="240321"/>
                    <a:pt x="1080844" y="237763"/>
                    <a:pt x="1024128" y="243840"/>
                  </a:cubicBezTo>
                  <a:cubicBezTo>
                    <a:pt x="966981" y="249963"/>
                    <a:pt x="910192" y="259144"/>
                    <a:pt x="853440" y="268224"/>
                  </a:cubicBezTo>
                  <a:cubicBezTo>
                    <a:pt x="808574" y="275403"/>
                    <a:pt x="764262" y="285868"/>
                    <a:pt x="719328" y="292608"/>
                  </a:cubicBezTo>
                  <a:cubicBezTo>
                    <a:pt x="682934" y="298067"/>
                    <a:pt x="645900" y="298750"/>
                    <a:pt x="609600" y="304800"/>
                  </a:cubicBezTo>
                  <a:cubicBezTo>
                    <a:pt x="572642" y="310960"/>
                    <a:pt x="536698" y="322279"/>
                    <a:pt x="499872" y="329184"/>
                  </a:cubicBezTo>
                  <a:cubicBezTo>
                    <a:pt x="471627" y="334480"/>
                    <a:pt x="442976" y="337312"/>
                    <a:pt x="414528" y="341376"/>
                  </a:cubicBezTo>
                  <a:cubicBezTo>
                    <a:pt x="390144" y="349504"/>
                    <a:pt x="364864" y="355321"/>
                    <a:pt x="341376" y="365760"/>
                  </a:cubicBezTo>
                  <a:cubicBezTo>
                    <a:pt x="327986" y="371711"/>
                    <a:pt x="317906" y="383591"/>
                    <a:pt x="304800" y="390144"/>
                  </a:cubicBezTo>
                  <a:cubicBezTo>
                    <a:pt x="293305" y="395891"/>
                    <a:pt x="279719" y="396589"/>
                    <a:pt x="268224" y="402336"/>
                  </a:cubicBezTo>
                  <a:cubicBezTo>
                    <a:pt x="247029" y="412934"/>
                    <a:pt x="228459" y="428314"/>
                    <a:pt x="207264" y="438912"/>
                  </a:cubicBezTo>
                  <a:cubicBezTo>
                    <a:pt x="195769" y="444659"/>
                    <a:pt x="182500" y="446042"/>
                    <a:pt x="170688" y="451104"/>
                  </a:cubicBezTo>
                  <a:cubicBezTo>
                    <a:pt x="153983" y="458263"/>
                    <a:pt x="137808" y="466662"/>
                    <a:pt x="121920" y="475488"/>
                  </a:cubicBezTo>
                  <a:cubicBezTo>
                    <a:pt x="84882" y="496065"/>
                    <a:pt x="49553" y="513403"/>
                    <a:pt x="24384" y="548640"/>
                  </a:cubicBezTo>
                  <a:cubicBezTo>
                    <a:pt x="13820" y="563429"/>
                    <a:pt x="8128" y="581152"/>
                    <a:pt x="0" y="597408"/>
                  </a:cubicBezTo>
                  <a:cubicBezTo>
                    <a:pt x="4064" y="617728"/>
                    <a:pt x="-5050" y="646873"/>
                    <a:pt x="12192" y="658368"/>
                  </a:cubicBezTo>
                  <a:cubicBezTo>
                    <a:pt x="24384" y="666496"/>
                    <a:pt x="22352" y="597408"/>
                    <a:pt x="24384" y="58521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A7FC48-3D6E-7891-A522-9B6B45C4E165}"/>
              </a:ext>
            </a:extLst>
          </p:cNvPr>
          <p:cNvSpPr txBox="1"/>
          <p:nvPr/>
        </p:nvSpPr>
        <p:spPr>
          <a:xfrm>
            <a:off x="5981700" y="1490008"/>
            <a:ext cx="4446714" cy="1938992"/>
          </a:xfrm>
          <a:prstGeom prst="rect">
            <a:avLst/>
          </a:prstGeom>
          <a:noFill/>
        </p:spPr>
        <p:txBody>
          <a:bodyPr wrap="square" rtlCol="0">
            <a:spAutoFit/>
          </a:bodyPr>
          <a:lstStyle/>
          <a:p>
            <a:r>
              <a:rPr lang="en-US" sz="3000" dirty="0"/>
              <a:t>Testing different arrangements of the ligand in the rigid binding site of the protein</a:t>
            </a:r>
          </a:p>
        </p:txBody>
      </p:sp>
    </p:spTree>
    <p:extLst>
      <p:ext uri="{BB962C8B-B14F-4D97-AF65-F5344CB8AC3E}">
        <p14:creationId xmlns:p14="http://schemas.microsoft.com/office/powerpoint/2010/main" val="336079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105107"/>
            <a:ext cx="10515600" cy="830629"/>
          </a:xfrm>
        </p:spPr>
        <p:txBody>
          <a:bodyPr>
            <a:normAutofit/>
          </a:bodyPr>
          <a:lstStyle/>
          <a:p>
            <a:pPr algn="ctr"/>
            <a:r>
              <a:rPr lang="it-CH" sz="4000" b="1" dirty="0">
                <a:solidFill>
                  <a:schemeClr val="accent5">
                    <a:lumMod val="50000"/>
                  </a:schemeClr>
                </a:solidFill>
              </a:rPr>
              <a:t>Scoring functions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9</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2DEA5F62-6B63-10E2-654A-E05143F0AC24}"/>
              </a:ext>
            </a:extLst>
          </p:cNvPr>
          <p:cNvSpPr txBox="1"/>
          <p:nvPr/>
        </p:nvSpPr>
        <p:spPr>
          <a:xfrm>
            <a:off x="426720" y="4906233"/>
            <a:ext cx="7363968" cy="1477328"/>
          </a:xfrm>
          <a:prstGeom prst="rect">
            <a:avLst/>
          </a:prstGeom>
          <a:noFill/>
        </p:spPr>
        <p:txBody>
          <a:bodyPr wrap="square" rtlCol="0">
            <a:spAutoFit/>
          </a:bodyPr>
          <a:lstStyle/>
          <a:p>
            <a:r>
              <a:rPr lang="en-US" sz="3000" dirty="0"/>
              <a:t>Scoring functions can be used beyond shape optimization to optimize ligand and protein interactions</a:t>
            </a:r>
          </a:p>
        </p:txBody>
      </p:sp>
      <p:pic>
        <p:nvPicPr>
          <p:cNvPr id="9218" name="Picture 2">
            <a:extLst>
              <a:ext uri="{FF2B5EF4-FFF2-40B4-BE49-F238E27FC236}">
                <a16:creationId xmlns:a16="http://schemas.microsoft.com/office/drawing/2014/main" id="{96961BBA-D327-2600-AA22-3B16469C4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 y="1036320"/>
            <a:ext cx="4725331" cy="3627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9CD32BF-4DCF-6CC5-CE72-A903F60A6288}"/>
              </a:ext>
            </a:extLst>
          </p:cNvPr>
          <p:cNvGraphicFramePr>
            <a:graphicFrameLocks noGrp="1"/>
          </p:cNvGraphicFramePr>
          <p:nvPr>
            <p:extLst>
              <p:ext uri="{D42A27DB-BD31-4B8C-83A1-F6EECF244321}">
                <p14:modId xmlns:p14="http://schemas.microsoft.com/office/powerpoint/2010/main" val="3054169072"/>
              </p:ext>
            </p:extLst>
          </p:nvPr>
        </p:nvGraphicFramePr>
        <p:xfrm>
          <a:off x="7890727" y="1644634"/>
          <a:ext cx="2900987" cy="2597900"/>
        </p:xfrm>
        <a:graphic>
          <a:graphicData uri="http://schemas.openxmlformats.org/drawingml/2006/table">
            <a:tbl>
              <a:tblPr/>
              <a:tblGrid>
                <a:gridCol w="1181438">
                  <a:extLst>
                    <a:ext uri="{9D8B030D-6E8A-4147-A177-3AD203B41FA5}">
                      <a16:colId xmlns:a16="http://schemas.microsoft.com/office/drawing/2014/main" val="3988957029"/>
                    </a:ext>
                  </a:extLst>
                </a:gridCol>
                <a:gridCol w="1719549">
                  <a:extLst>
                    <a:ext uri="{9D8B030D-6E8A-4147-A177-3AD203B41FA5}">
                      <a16:colId xmlns:a16="http://schemas.microsoft.com/office/drawing/2014/main" val="2776447328"/>
                    </a:ext>
                  </a:extLst>
                </a:gridCol>
              </a:tblGrid>
              <a:tr h="391564">
                <a:tc>
                  <a:txBody>
                    <a:bodyPr/>
                    <a:lstStyle/>
                    <a:p>
                      <a:pPr algn="l" fontAlgn="auto"/>
                      <a:r>
                        <a:rPr lang="en-GB" sz="1500" b="1">
                          <a:effectLst/>
                        </a:rPr>
                        <a:t>Weight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1">
                          <a:effectLst/>
                        </a:rPr>
                        <a:t>Term</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501927"/>
                  </a:ext>
                </a:extLst>
              </a:tr>
              <a:tr h="391564">
                <a:tc>
                  <a:txBody>
                    <a:bodyPr/>
                    <a:lstStyle/>
                    <a:p>
                      <a:pPr algn="l" fontAlgn="auto"/>
                      <a:r>
                        <a:rPr lang="en-GB" sz="1500" b="0">
                          <a:effectLst/>
                        </a:rPr>
                        <a:t>−0.0356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a:effectLst/>
                        </a:rPr>
                        <a:t>gauss</a:t>
                      </a:r>
                      <a:r>
                        <a:rPr lang="en-GB" sz="1500" b="0" baseline="-25000">
                          <a:effectLst/>
                        </a:rPr>
                        <a:t>1</a:t>
                      </a:r>
                      <a:endParaRPr lang="en-GB" sz="1500" b="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99708"/>
                  </a:ext>
                </a:extLst>
              </a:tr>
              <a:tr h="391564">
                <a:tc>
                  <a:txBody>
                    <a:bodyPr/>
                    <a:lstStyle/>
                    <a:p>
                      <a:pPr algn="l" fontAlgn="auto"/>
                      <a:r>
                        <a:rPr lang="en-GB" sz="1500" b="0">
                          <a:effectLst/>
                        </a:rPr>
                        <a:t>−0.00516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a:effectLst/>
                        </a:rPr>
                        <a:t>gauss</a:t>
                      </a:r>
                      <a:r>
                        <a:rPr lang="en-GB" sz="1500" b="0" baseline="-25000">
                          <a:effectLst/>
                        </a:rPr>
                        <a:t>2</a:t>
                      </a:r>
                      <a:endParaRPr lang="en-GB" sz="1500" b="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3998708"/>
                  </a:ext>
                </a:extLst>
              </a:tr>
              <a:tr h="288831">
                <a:tc>
                  <a:txBody>
                    <a:bodyPr/>
                    <a:lstStyle/>
                    <a:p>
                      <a:pPr algn="l" fontAlgn="auto"/>
                      <a:r>
                        <a:rPr lang="en-GB" sz="1500" b="0">
                          <a:effectLst/>
                        </a:rPr>
                        <a:t>  0.840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dirty="0">
                          <a:effectLst/>
                        </a:rPr>
                        <a:t>repulsion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879581"/>
                  </a:ext>
                </a:extLst>
              </a:tr>
              <a:tr h="391564">
                <a:tc>
                  <a:txBody>
                    <a:bodyPr/>
                    <a:lstStyle/>
                    <a:p>
                      <a:pPr algn="l" fontAlgn="auto"/>
                      <a:r>
                        <a:rPr lang="en-GB" sz="1500" b="0" dirty="0">
                          <a:effectLst/>
                        </a:rPr>
                        <a:t>−0.0351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dirty="0">
                          <a:effectLst/>
                        </a:rPr>
                        <a:t>hydrophobic</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5538074"/>
                  </a:ext>
                </a:extLst>
              </a:tr>
              <a:tr h="391564">
                <a:tc>
                  <a:txBody>
                    <a:bodyPr/>
                    <a:lstStyle/>
                    <a:p>
                      <a:pPr algn="l" fontAlgn="auto"/>
                      <a:r>
                        <a:rPr lang="en-GB" sz="1500" b="0">
                          <a:effectLst/>
                        </a:rPr>
                        <a:t>−0.587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dirty="0">
                          <a:effectLst/>
                        </a:rPr>
                        <a:t>hydrogen bonding</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9130255"/>
                  </a:ext>
                </a:extLst>
              </a:tr>
              <a:tr h="288831">
                <a:tc>
                  <a:txBody>
                    <a:bodyPr/>
                    <a:lstStyle/>
                    <a:p>
                      <a:pPr algn="l" fontAlgn="auto"/>
                      <a:r>
                        <a:rPr lang="en-GB" sz="1500" b="0" dirty="0">
                          <a:effectLst/>
                        </a:rPr>
                        <a:t>0.0585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500" b="0" i="1" dirty="0" err="1">
                          <a:effectLst/>
                        </a:rPr>
                        <a:t>N</a:t>
                      </a:r>
                      <a:r>
                        <a:rPr lang="en-GB" sz="1500" b="0" i="1" baseline="-25000" dirty="0" err="1">
                          <a:effectLst/>
                        </a:rPr>
                        <a:t>rot</a:t>
                      </a:r>
                      <a:endParaRPr lang="en-GB" sz="1500" b="0"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711788"/>
                  </a:ext>
                </a:extLst>
              </a:tr>
            </a:tbl>
          </a:graphicData>
        </a:graphic>
      </p:graphicFrame>
      <p:pic>
        <p:nvPicPr>
          <p:cNvPr id="4" name="Picture 3" descr="A math equations and formulas&#10;&#10;Description automatically generated with medium confidence">
            <a:extLst>
              <a:ext uri="{FF2B5EF4-FFF2-40B4-BE49-F238E27FC236}">
                <a16:creationId xmlns:a16="http://schemas.microsoft.com/office/drawing/2014/main" id="{7633EFFD-D50B-FCC6-28F2-AF23759D8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097" y="935736"/>
            <a:ext cx="4782593" cy="4187524"/>
          </a:xfrm>
          <a:prstGeom prst="rect">
            <a:avLst/>
          </a:prstGeom>
        </p:spPr>
      </p:pic>
      <p:sp>
        <p:nvSpPr>
          <p:cNvPr id="8" name="TextBox 7">
            <a:extLst>
              <a:ext uri="{FF2B5EF4-FFF2-40B4-BE49-F238E27FC236}">
                <a16:creationId xmlns:a16="http://schemas.microsoft.com/office/drawing/2014/main" id="{ADA2E812-1A9B-3248-A6EE-4A2B3706C148}"/>
              </a:ext>
            </a:extLst>
          </p:cNvPr>
          <p:cNvSpPr txBox="1"/>
          <p:nvPr/>
        </p:nvSpPr>
        <p:spPr>
          <a:xfrm>
            <a:off x="609600" y="6383561"/>
            <a:ext cx="3681984" cy="307777"/>
          </a:xfrm>
          <a:prstGeom prst="rect">
            <a:avLst/>
          </a:prstGeom>
          <a:noFill/>
        </p:spPr>
        <p:txBody>
          <a:bodyPr wrap="square">
            <a:spAutoFit/>
          </a:bodyPr>
          <a:lstStyle/>
          <a:p>
            <a:r>
              <a:rPr lang="en-GB" sz="1400" b="0" i="0" dirty="0">
                <a:solidFill>
                  <a:schemeClr val="bg1">
                    <a:lumMod val="65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J Comput Chem. 2010 Jan 30; 31(2): 455–461.</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D940275-259F-D5DD-CCEB-DFD302FAD4C6}"/>
              </a:ext>
            </a:extLst>
          </p:cNvPr>
          <p:cNvSpPr txBox="1"/>
          <p:nvPr/>
        </p:nvSpPr>
        <p:spPr>
          <a:xfrm>
            <a:off x="7138386" y="6383561"/>
            <a:ext cx="320043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Soft </a:t>
            </a:r>
            <a:r>
              <a:rPr lang="en-GB" sz="1400" b="0" i="1" u="none" strike="noStrike" dirty="0" err="1">
                <a:solidFill>
                  <a:schemeClr val="bg1">
                    <a:lumMod val="65000"/>
                  </a:schemeClr>
                </a:solidFill>
                <a:effectLst/>
                <a:latin typeface="Calibri" panose="020F0502020204030204" pitchFamily="34" charset="0"/>
                <a:cs typeface="Calibri" panose="020F0502020204030204" pitchFamily="34" charset="0"/>
              </a:rPr>
              <a:t>Comput</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1" i="0" u="none" strike="noStrike" dirty="0">
                <a:solidFill>
                  <a:schemeClr val="bg1">
                    <a:lumMod val="65000"/>
                  </a:schemeClr>
                </a:solidFill>
                <a:effectLst/>
                <a:latin typeface="Calibri" panose="020F0502020204030204" pitchFamily="34" charset="0"/>
                <a:cs typeface="Calibri" panose="020F0502020204030204" pitchFamily="34" charset="0"/>
              </a:rPr>
              <a:t>23</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4155–4176 (2019). </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32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7855</TotalTime>
  <Words>831</Words>
  <Application>Microsoft Macintosh PowerPoint</Application>
  <PresentationFormat>Widescreen</PresentationFormat>
  <Paragraphs>148</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ArialMT</vt:lpstr>
      <vt:lpstr>Calibri</vt:lpstr>
      <vt:lpstr>Calibri Light</vt:lpstr>
      <vt:lpstr>Helvetica</vt:lpstr>
      <vt:lpstr>Helvetica Neue</vt:lpstr>
      <vt:lpstr>Roboto</vt:lpstr>
      <vt:lpstr>Source Sans Pro</vt:lpstr>
      <vt:lpstr>Office Theme</vt:lpstr>
      <vt:lpstr>PowerPoint Presentation</vt:lpstr>
      <vt:lpstr>Life is built on protein and small molecule interactions</vt:lpstr>
      <vt:lpstr>What is docking?</vt:lpstr>
      <vt:lpstr>Nomanclature</vt:lpstr>
      <vt:lpstr>Typical workflow</vt:lpstr>
      <vt:lpstr>Finding a pocket</vt:lpstr>
      <vt:lpstr>Shape based methods</vt:lpstr>
      <vt:lpstr>Genetic algorithm for ligand conformers</vt:lpstr>
      <vt:lpstr>Scoring functions</vt:lpstr>
      <vt:lpstr>Allowing protein and ligand flexibility is often better</vt:lpstr>
      <vt:lpstr>Flexibility increases compute time</vt:lpstr>
      <vt:lpstr>Typical docking output generates multiple poses</vt:lpstr>
      <vt:lpstr>Template docking and cross docking</vt:lpstr>
      <vt:lpstr>Evaluating Docked structures</vt:lpstr>
      <vt:lpstr>Evaluating the binding mode/pose</vt:lpstr>
      <vt:lpstr>Comparing against experimental ΔG</vt:lpstr>
      <vt:lpstr>Recent docking benchmark</vt:lpstr>
      <vt:lpstr>Things to worry about</vt:lpstr>
      <vt:lpstr>Scoring the pose with a scoring function</vt:lpstr>
      <vt:lpstr>Evaluating the binding mode/pose</vt:lpstr>
      <vt:lpstr>Finding the pocket in a protein</vt:lpstr>
      <vt:lpstr>Predicting a binding mode/pose</vt:lpstr>
      <vt:lpstr>What tools exist for molecular docking?</vt:lpstr>
      <vt:lpstr>ML-based docking</vt:lpstr>
      <vt:lpstr>References</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Classification</dc:title>
  <dc:creator>DEGIACOMI, MATTEO</dc:creator>
  <cp:lastModifiedBy>Antonia Mey</cp:lastModifiedBy>
  <cp:revision>252</cp:revision>
  <dcterms:created xsi:type="dcterms:W3CDTF">2022-01-29T12:36:02Z</dcterms:created>
  <dcterms:modified xsi:type="dcterms:W3CDTF">2024-07-16T22:15:33Z</dcterms:modified>
</cp:coreProperties>
</file>